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Ubuntu"/>
      <p:regular r:id="rId21"/>
      <p:bold r:id="rId22"/>
      <p:italic r:id="rId23"/>
      <p:boldItalic r:id="rId24"/>
    </p:embeddedFont>
    <p:embeddedFont>
      <p:font typeface="Raleway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Ubuntu Medium"/>
      <p:regular r:id="rId33"/>
      <p:bold r:id="rId34"/>
      <p:italic r:id="rId35"/>
      <p:boldItalic r:id="rId36"/>
    </p:embeddedFont>
    <p:embeddedFont>
      <p:font typeface="Ubuntu Condensed"/>
      <p:regular r:id="rId37"/>
    </p:embeddedFont>
    <p:embeddedFont>
      <p:font typeface="Roboto Condensed"/>
      <p:regular r:id="rId38"/>
      <p:bold r:id="rId39"/>
      <p:italic r:id="rId40"/>
      <p:boldItalic r:id="rId41"/>
    </p:embeddedFont>
    <p:embeddedFont>
      <p:font typeface="Roboto Light"/>
      <p:regular r:id="rId42"/>
      <p:bold r:id="rId43"/>
      <p:italic r:id="rId44"/>
      <p:boldItalic r:id="rId45"/>
    </p:embeddedFont>
    <p:embeddedFont>
      <p:font typeface="Rubik"/>
      <p:regular r:id="rId46"/>
      <p:bold r:id="rId47"/>
      <p:italic r:id="rId48"/>
      <p:boldItalic r:id="rId49"/>
    </p:embeddedFont>
    <p:embeddedFont>
      <p:font typeface="Roboto Mono"/>
      <p:regular r:id="rId50"/>
      <p:bold r:id="rId51"/>
      <p:italic r:id="rId52"/>
      <p:boldItalic r:id="rId53"/>
    </p:embeddedFont>
    <p:embeddedFont>
      <p:font typeface="Barlow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000000"/>
          </p15:clr>
        </p15:guide>
        <p15:guide id="2" orient="horz" pos="227">
          <p15:clr>
            <a:srgbClr val="9AA0A6"/>
          </p15:clr>
        </p15:guide>
        <p15:guide id="3" pos="227">
          <p15:clr>
            <a:srgbClr val="9AA0A6"/>
          </p15:clr>
        </p15:guide>
        <p15:guide id="4" pos="5533">
          <p15:clr>
            <a:srgbClr val="9AA0A6"/>
          </p15:clr>
        </p15:guide>
        <p15:guide id="5" orient="horz" pos="3005">
          <p15:clr>
            <a:srgbClr val="9AA0A6"/>
          </p15:clr>
        </p15:guide>
        <p15:guide id="6" orient="horz" pos="923">
          <p15:clr>
            <a:srgbClr val="9AA0A6"/>
          </p15:clr>
        </p15:guide>
        <p15:guide id="7" orient="horz" pos="1620">
          <p15:clr>
            <a:srgbClr val="9AA0A6"/>
          </p15:clr>
        </p15:guide>
        <p15:guide id="8" pos="1553">
          <p15:clr>
            <a:srgbClr val="9AA0A6"/>
          </p15:clr>
        </p15:guide>
        <p15:guide id="9" pos="4207">
          <p15:clr>
            <a:srgbClr val="9AA0A6"/>
          </p15:clr>
        </p15:guide>
        <p15:guide id="10" orient="horz" pos="1361">
          <p15:clr>
            <a:srgbClr val="9AA0A6"/>
          </p15:clr>
        </p15:guide>
        <p15:guide id="11" orient="horz" pos="1101">
          <p15:clr>
            <a:srgbClr val="9AA0A6"/>
          </p15:clr>
        </p15:guide>
        <p15:guide id="12" orient="horz" pos="707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58" roundtripDataSignature="AMtx7miXGsldVnQLt9FU+Buz2zVy+VeO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227" orient="horz"/>
        <p:guide pos="227"/>
        <p:guide pos="5533"/>
        <p:guide pos="3005" orient="horz"/>
        <p:guide pos="923" orient="horz"/>
        <p:guide pos="1620" orient="horz"/>
        <p:guide pos="1553"/>
        <p:guide pos="4207"/>
        <p:guide pos="1361" orient="horz"/>
        <p:guide pos="1101" orient="horz"/>
        <p:guide pos="70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Condensed-italic.fntdata"/><Relationship Id="rId42" Type="http://schemas.openxmlformats.org/officeDocument/2006/relationships/font" Target="fonts/RobotoLight-regular.fntdata"/><Relationship Id="rId41" Type="http://schemas.openxmlformats.org/officeDocument/2006/relationships/font" Target="fonts/RobotoCondensed-boldItalic.fntdata"/><Relationship Id="rId44" Type="http://schemas.openxmlformats.org/officeDocument/2006/relationships/font" Target="fonts/RobotoLight-italic.fntdata"/><Relationship Id="rId43" Type="http://schemas.openxmlformats.org/officeDocument/2006/relationships/font" Target="fonts/RobotoLight-bold.fntdata"/><Relationship Id="rId46" Type="http://schemas.openxmlformats.org/officeDocument/2006/relationships/font" Target="fonts/Rubik-regular.fntdata"/><Relationship Id="rId45" Type="http://schemas.openxmlformats.org/officeDocument/2006/relationships/font" Target="fonts/Roboto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ubik-italic.fntdata"/><Relationship Id="rId47" Type="http://schemas.openxmlformats.org/officeDocument/2006/relationships/font" Target="fonts/Rubik-bold.fntdata"/><Relationship Id="rId49" Type="http://schemas.openxmlformats.org/officeDocument/2006/relationships/font" Target="fonts/Rubi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33" Type="http://schemas.openxmlformats.org/officeDocument/2006/relationships/font" Target="fonts/UbuntuMedium-regular.fntdata"/><Relationship Id="rId32" Type="http://schemas.openxmlformats.org/officeDocument/2006/relationships/font" Target="fonts/Roboto-boldItalic.fntdata"/><Relationship Id="rId35" Type="http://schemas.openxmlformats.org/officeDocument/2006/relationships/font" Target="fonts/UbuntuMedium-italic.fntdata"/><Relationship Id="rId34" Type="http://schemas.openxmlformats.org/officeDocument/2006/relationships/font" Target="fonts/UbuntuMedium-bold.fntdata"/><Relationship Id="rId37" Type="http://schemas.openxmlformats.org/officeDocument/2006/relationships/font" Target="fonts/UbuntuCondensed-regular.fntdata"/><Relationship Id="rId36" Type="http://schemas.openxmlformats.org/officeDocument/2006/relationships/font" Target="fonts/UbuntuMedium-boldItalic.fntdata"/><Relationship Id="rId39" Type="http://schemas.openxmlformats.org/officeDocument/2006/relationships/font" Target="fonts/RobotoCondensed-bold.fntdata"/><Relationship Id="rId38" Type="http://schemas.openxmlformats.org/officeDocument/2006/relationships/font" Target="fonts/RobotoCondensed-regular.fntdata"/><Relationship Id="rId20" Type="http://schemas.openxmlformats.org/officeDocument/2006/relationships/slide" Target="slides/slide15.xml"/><Relationship Id="rId22" Type="http://schemas.openxmlformats.org/officeDocument/2006/relationships/font" Target="fonts/Ubuntu-bold.fntdata"/><Relationship Id="rId21" Type="http://schemas.openxmlformats.org/officeDocument/2006/relationships/font" Target="fonts/Ubuntu-regular.fntdata"/><Relationship Id="rId24" Type="http://schemas.openxmlformats.org/officeDocument/2006/relationships/font" Target="fonts/Ubuntu-boldItalic.fntdata"/><Relationship Id="rId23" Type="http://schemas.openxmlformats.org/officeDocument/2006/relationships/font" Target="fonts/Ubuntu-italic.fntdata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29" Type="http://schemas.openxmlformats.org/officeDocument/2006/relationships/font" Target="fonts/Roboto-regular.fntdata"/><Relationship Id="rId51" Type="http://schemas.openxmlformats.org/officeDocument/2006/relationships/font" Target="fonts/RobotoMono-bold.fntdata"/><Relationship Id="rId50" Type="http://schemas.openxmlformats.org/officeDocument/2006/relationships/font" Target="fonts/RobotoMono-regular.fntdata"/><Relationship Id="rId53" Type="http://schemas.openxmlformats.org/officeDocument/2006/relationships/font" Target="fonts/RobotoMono-boldItalic.fntdata"/><Relationship Id="rId52" Type="http://schemas.openxmlformats.org/officeDocument/2006/relationships/font" Target="fonts/RobotoMono-italic.fntdata"/><Relationship Id="rId11" Type="http://schemas.openxmlformats.org/officeDocument/2006/relationships/slide" Target="slides/slide6.xml"/><Relationship Id="rId55" Type="http://schemas.openxmlformats.org/officeDocument/2006/relationships/font" Target="fonts/Barlow-bold.fntdata"/><Relationship Id="rId10" Type="http://schemas.openxmlformats.org/officeDocument/2006/relationships/slide" Target="slides/slide5.xml"/><Relationship Id="rId54" Type="http://schemas.openxmlformats.org/officeDocument/2006/relationships/font" Target="fonts/Barlow-regular.fntdata"/><Relationship Id="rId13" Type="http://schemas.openxmlformats.org/officeDocument/2006/relationships/slide" Target="slides/slide8.xml"/><Relationship Id="rId57" Type="http://schemas.openxmlformats.org/officeDocument/2006/relationships/font" Target="fonts/Barlow-boldItalic.fntdata"/><Relationship Id="rId12" Type="http://schemas.openxmlformats.org/officeDocument/2006/relationships/slide" Target="slides/slide7.xml"/><Relationship Id="rId56" Type="http://schemas.openxmlformats.org/officeDocument/2006/relationships/font" Target="fonts/Barlow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263f99f7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e263f99f79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4d087dc9_0_1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e14d087dc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e14d087dc9_0_1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14d087dc9_0_1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e14d087dc9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e14d087dc9_0_1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14d087dc9_0_1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e14d087dc9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e14d087dc9_0_1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e03303238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de0330323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gde03303238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263f99f79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e263f99f7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e263f99f79_0_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263f99f7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e263f99f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e263f99f7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14d087dc9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e14d087dc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e14d087dc9_0_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14d087dc9_0_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e14d087dc9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e14d087dc9_0_1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263f99f79_0_52"/>
          <p:cNvSpPr txBox="1"/>
          <p:nvPr/>
        </p:nvSpPr>
        <p:spPr>
          <a:xfrm>
            <a:off x="360000" y="3276075"/>
            <a:ext cx="42120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APPEL À EXPÉRIMENTER</a:t>
            </a:r>
            <a:endParaRPr b="1" i="0" sz="2800" u="none" cap="none" strike="noStrike">
              <a:solidFill>
                <a:srgbClr val="FF8257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1" sz="2300" u="none" cap="none" strike="noStrike">
              <a:solidFill>
                <a:srgbClr val="FF8257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929DEA"/>
                </a:solidFill>
                <a:latin typeface="Raleway"/>
                <a:ea typeface="Raleway"/>
                <a:cs typeface="Raleway"/>
                <a:sym typeface="Raleway"/>
              </a:rPr>
              <a:t>FORMULAIRE DE CANDIDATURE</a:t>
            </a:r>
            <a:endParaRPr b="0" i="1" sz="1400" u="none" cap="none" strike="noStrike">
              <a:solidFill>
                <a:srgbClr val="FF825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9" name="Google Shape;89;ge263f99f79_0_52"/>
          <p:cNvPicPr preferRelativeResize="0"/>
          <p:nvPr/>
        </p:nvPicPr>
        <p:blipFill rotWithShape="1">
          <a:blip r:embed="rId3">
            <a:alphaModFix/>
          </a:blip>
          <a:srcRect b="3005" l="0" r="2534" t="0"/>
          <a:stretch/>
        </p:blipFill>
        <p:spPr>
          <a:xfrm>
            <a:off x="3230600" y="259575"/>
            <a:ext cx="5553399" cy="3436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ge263f99f79_0_52"/>
          <p:cNvCxnSpPr/>
          <p:nvPr/>
        </p:nvCxnSpPr>
        <p:spPr>
          <a:xfrm>
            <a:off x="360000" y="4411125"/>
            <a:ext cx="2791500" cy="0"/>
          </a:xfrm>
          <a:prstGeom prst="straightConnector1">
            <a:avLst/>
          </a:prstGeom>
          <a:noFill/>
          <a:ln cap="flat" cmpd="sng" w="9525">
            <a:solidFill>
              <a:srgbClr val="929DE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1" name="Google Shape;91;ge263f99f79_0_52"/>
          <p:cNvPicPr preferRelativeResize="0"/>
          <p:nvPr/>
        </p:nvPicPr>
        <p:blipFill rotWithShape="1">
          <a:blip r:embed="rId4">
            <a:alphaModFix/>
          </a:blip>
          <a:srcRect b="0" l="27061" r="27511" t="0"/>
          <a:stretch/>
        </p:blipFill>
        <p:spPr>
          <a:xfrm>
            <a:off x="8089725" y="4267125"/>
            <a:ext cx="694275" cy="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e263f99f79_0_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6076" y="4210800"/>
            <a:ext cx="1528350" cy="75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ge14d087dc9_0_149"/>
          <p:cNvCxnSpPr/>
          <p:nvPr/>
        </p:nvCxnSpPr>
        <p:spPr>
          <a:xfrm>
            <a:off x="360000" y="356625"/>
            <a:ext cx="8422200" cy="0"/>
          </a:xfrm>
          <a:prstGeom prst="straightConnector1">
            <a:avLst/>
          </a:prstGeom>
          <a:noFill/>
          <a:ln cap="flat" cmpd="sng" w="19050">
            <a:solidFill>
              <a:srgbClr val="F3E6D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ge14d087dc9_0_149"/>
          <p:cNvSpPr txBox="1"/>
          <p:nvPr/>
        </p:nvSpPr>
        <p:spPr>
          <a:xfrm>
            <a:off x="360000" y="1121863"/>
            <a:ext cx="42120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fr-FR" sz="15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LES MOYENS HUMAINS ENVISAGÉS :</a:t>
            </a:r>
            <a:endParaRPr sz="1500">
              <a:solidFill>
                <a:srgbClr val="1526CC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En interne à votre structure, quels appuis avez-vous identifié pour vous épauler pendant la mission (binôme, autres services, stagiaire…) :</a:t>
            </a:r>
            <a:endParaRPr b="1" i="0" sz="1100" u="none" cap="none" strike="noStrik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fr-FR" sz="1000" u="none" cap="none" strike="noStrik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...</a:t>
            </a:r>
            <a:endParaRPr i="0" sz="1000" u="none" cap="none" strike="noStrik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En cas de groupement, précisez les noms des structures partenaires, leur type (entreprise, association, collectivité…) et leur rôle dans l’expérimentation : </a:t>
            </a:r>
            <a:endParaRPr i="0" sz="1100" u="none" cap="none" strike="noStrik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 Light"/>
                <a:ea typeface="Roboto Light"/>
                <a:cs typeface="Roboto Light"/>
                <a:sym typeface="Roboto Light"/>
              </a:rPr>
              <a:t>...</a:t>
            </a:r>
            <a:endParaRPr b="1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ge14d087dc9_0_149"/>
          <p:cNvSpPr txBox="1"/>
          <p:nvPr/>
        </p:nvSpPr>
        <p:spPr>
          <a:xfrm>
            <a:off x="360000" y="360000"/>
            <a:ext cx="4636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— PRÉSENTATION DE L’ÉQUIPE —</a:t>
            </a:r>
            <a:endParaRPr b="1" i="0" sz="1100" u="none" cap="none" strike="noStrike">
              <a:solidFill>
                <a:srgbClr val="FF825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99;ge14d087dc9_0_149"/>
          <p:cNvSpPr txBox="1"/>
          <p:nvPr/>
        </p:nvSpPr>
        <p:spPr>
          <a:xfrm>
            <a:off x="4800600" y="1121863"/>
            <a:ext cx="4212000" cy="14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LES MOYENS FINANCIERS ENVISAG</a:t>
            </a:r>
            <a:r>
              <a:rPr lang="fr-FR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ÉS</a:t>
            </a:r>
            <a:r>
              <a:rPr i="0" lang="fr-FR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:</a:t>
            </a:r>
            <a:endParaRPr i="0" u="none" cap="none" strike="noStrike">
              <a:solidFill>
                <a:srgbClr val="1526CC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526C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Quels besoins avez-vous identifiés (frais de déplacement, achats… liés au projet) ? Comment allez-vous les financer ?</a:t>
            </a:r>
            <a:endParaRPr b="1" i="0" sz="1100" u="none" cap="none" strike="noStrik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fr-FR" sz="1000" u="none" cap="none" strike="noStrik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...</a:t>
            </a:r>
            <a:endParaRPr i="0" sz="14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1526C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0" name="Google Shape;200;ge14d087dc9_0_149"/>
          <p:cNvSpPr txBox="1"/>
          <p:nvPr/>
        </p:nvSpPr>
        <p:spPr>
          <a:xfrm>
            <a:off x="360000" y="67500"/>
            <a:ext cx="2106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fr-FR" sz="700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XPÉRÉNOS Saison 2 - Appel à </a:t>
            </a: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Expérimenter</a:t>
            </a:r>
            <a:endParaRPr b="1" i="0" sz="700" u="none" cap="none" strike="noStrike">
              <a:solidFill>
                <a:srgbClr val="FFA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e14d087dc9_0_14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000">
                <a:solidFill>
                  <a:srgbClr val="929DEA"/>
                </a:solidFill>
              </a:rPr>
              <a:t>‹#›</a:t>
            </a:fld>
            <a:endParaRPr sz="1000">
              <a:solidFill>
                <a:srgbClr val="929DEA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Google Shape;207;p14"/>
          <p:cNvCxnSpPr/>
          <p:nvPr/>
        </p:nvCxnSpPr>
        <p:spPr>
          <a:xfrm>
            <a:off x="360000" y="356625"/>
            <a:ext cx="8422200" cy="0"/>
          </a:xfrm>
          <a:prstGeom prst="straightConnector1">
            <a:avLst/>
          </a:prstGeom>
          <a:noFill/>
          <a:ln cap="flat" cmpd="sng" w="19050">
            <a:solidFill>
              <a:srgbClr val="F3E6D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14"/>
          <p:cNvSpPr txBox="1"/>
          <p:nvPr/>
        </p:nvSpPr>
        <p:spPr>
          <a:xfrm>
            <a:off x="360000" y="360000"/>
            <a:ext cx="4636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— PRÉSENTATION DE </a:t>
            </a:r>
            <a:r>
              <a:rPr b="1" lang="fr-FR" sz="1100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L’ÉQUIPE</a:t>
            </a:r>
            <a:r>
              <a:rPr b="1" i="0" lang="fr-FR" sz="1100" u="none" cap="none" strike="noStrike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 —</a:t>
            </a:r>
            <a:endParaRPr b="1" i="0" sz="1100" u="none" cap="none" strike="noStrike">
              <a:solidFill>
                <a:srgbClr val="FF825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361850" y="1505900"/>
            <a:ext cx="2529000" cy="1898400"/>
          </a:xfrm>
          <a:prstGeom prst="rect">
            <a:avLst/>
          </a:prstGeom>
          <a:solidFill>
            <a:srgbClr val="FFAD7D">
              <a:alpha val="1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r-FR" sz="1400" u="none" cap="none" strike="noStrike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image</a:t>
            </a:r>
            <a:endParaRPr b="0" i="1" sz="1400" u="none" cap="none" strike="noStrike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fr-FR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schéma </a:t>
            </a:r>
            <a:endParaRPr i="1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fr-FR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au choix</a:t>
            </a:r>
            <a:endParaRPr i="1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" name="Google Shape;210;p14"/>
          <p:cNvSpPr/>
          <p:nvPr/>
        </p:nvSpPr>
        <p:spPr>
          <a:xfrm>
            <a:off x="3308449" y="1505900"/>
            <a:ext cx="2529000" cy="1898400"/>
          </a:xfrm>
          <a:prstGeom prst="rect">
            <a:avLst/>
          </a:prstGeom>
          <a:solidFill>
            <a:srgbClr val="FFAD7D">
              <a:alpha val="1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fr-FR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image</a:t>
            </a:r>
            <a:endParaRPr i="1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fr-FR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schéma </a:t>
            </a:r>
            <a:endParaRPr i="1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fr-FR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au choix</a:t>
            </a:r>
            <a:endParaRPr i="1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1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6255049" y="1505900"/>
            <a:ext cx="2529000" cy="1898400"/>
          </a:xfrm>
          <a:prstGeom prst="rect">
            <a:avLst/>
          </a:prstGeom>
          <a:solidFill>
            <a:srgbClr val="FFAD7D">
              <a:alpha val="1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fr-FR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image</a:t>
            </a:r>
            <a:endParaRPr i="1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fr-FR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schéma </a:t>
            </a:r>
            <a:endParaRPr i="1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fr-FR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au choix</a:t>
            </a:r>
            <a:endParaRPr i="1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1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2" name="Google Shape;212;p14"/>
          <p:cNvSpPr txBox="1"/>
          <p:nvPr/>
        </p:nvSpPr>
        <p:spPr>
          <a:xfrm>
            <a:off x="492725" y="3414462"/>
            <a:ext cx="245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Indiquez une petite description si vous le souhaitez... 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3358275" y="3414462"/>
            <a:ext cx="245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Indiquez une petite description si vous le souhaitez... 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4"/>
          <p:cNvSpPr txBox="1"/>
          <p:nvPr/>
        </p:nvSpPr>
        <p:spPr>
          <a:xfrm>
            <a:off x="6223825" y="3414462"/>
            <a:ext cx="245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Indiquez une petite description si vous le souhaitez... 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4"/>
          <p:cNvSpPr txBox="1"/>
          <p:nvPr/>
        </p:nvSpPr>
        <p:spPr>
          <a:xfrm>
            <a:off x="360000" y="67500"/>
            <a:ext cx="2106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fr-FR" sz="700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XPÉRÉNOS Saison 2 - Appel à </a:t>
            </a: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Expérimenter</a:t>
            </a:r>
            <a:endParaRPr b="1" i="0" sz="700" u="none" cap="none" strike="noStrike">
              <a:solidFill>
                <a:srgbClr val="FFA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000">
                <a:solidFill>
                  <a:srgbClr val="929DEA"/>
                </a:solidFill>
              </a:rPr>
              <a:t>‹#›</a:t>
            </a:fld>
            <a:endParaRPr sz="1000">
              <a:solidFill>
                <a:srgbClr val="929DEA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14d087dc9_0_158"/>
          <p:cNvSpPr txBox="1"/>
          <p:nvPr/>
        </p:nvSpPr>
        <p:spPr>
          <a:xfrm>
            <a:off x="360000" y="1087575"/>
            <a:ext cx="3615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fr-FR" sz="2600">
                <a:solidFill>
                  <a:srgbClr val="1526CC"/>
                </a:solidFill>
                <a:latin typeface="Raleway"/>
                <a:ea typeface="Raleway"/>
                <a:cs typeface="Raleway"/>
                <a:sym typeface="Raleway"/>
              </a:rPr>
              <a:t>VOS </a:t>
            </a:r>
            <a:r>
              <a:rPr b="1" i="0" lang="fr-FR" sz="2600" u="none" cap="none" strike="noStrike">
                <a:solidFill>
                  <a:srgbClr val="1526CC"/>
                </a:solidFill>
                <a:latin typeface="Raleway"/>
                <a:ea typeface="Raleway"/>
                <a:cs typeface="Raleway"/>
                <a:sym typeface="Raleway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BESOINS</a:t>
            </a:r>
            <a:endParaRPr b="0" i="0" sz="2600" u="none" cap="none" strike="noStrike">
              <a:solidFill>
                <a:srgbClr val="1526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3" name="Google Shape;223;ge14d087dc9_0_158"/>
          <p:cNvPicPr preferRelativeResize="0"/>
          <p:nvPr/>
        </p:nvPicPr>
        <p:blipFill rotWithShape="1">
          <a:blip r:embed="rId3">
            <a:alphaModFix/>
          </a:blip>
          <a:srcRect b="11054" l="3003" r="3424" t="0"/>
          <a:stretch/>
        </p:blipFill>
        <p:spPr>
          <a:xfrm>
            <a:off x="6678000" y="2571750"/>
            <a:ext cx="2106001" cy="21982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ge14d087dc9_0_158"/>
          <p:cNvCxnSpPr/>
          <p:nvPr/>
        </p:nvCxnSpPr>
        <p:spPr>
          <a:xfrm>
            <a:off x="360000" y="356625"/>
            <a:ext cx="8422200" cy="0"/>
          </a:xfrm>
          <a:prstGeom prst="straightConnector1">
            <a:avLst/>
          </a:prstGeom>
          <a:noFill/>
          <a:ln cap="flat" cmpd="sng" w="19050">
            <a:solidFill>
              <a:srgbClr val="F3E6D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5" name="Google Shape;225;ge14d087dc9_0_158"/>
          <p:cNvPicPr preferRelativeResize="0"/>
          <p:nvPr/>
        </p:nvPicPr>
        <p:blipFill rotWithShape="1">
          <a:blip r:embed="rId4">
            <a:alphaModFix/>
          </a:blip>
          <a:srcRect b="42156" l="0" r="0" t="0"/>
          <a:stretch/>
        </p:blipFill>
        <p:spPr>
          <a:xfrm>
            <a:off x="7116600" y="358325"/>
            <a:ext cx="1372125" cy="12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e14d087dc9_0_158"/>
          <p:cNvSpPr txBox="1"/>
          <p:nvPr/>
        </p:nvSpPr>
        <p:spPr>
          <a:xfrm>
            <a:off x="969600" y="67500"/>
            <a:ext cx="2106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fr-FR" sz="700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XPÉRÉNOS Saison 2 - Appel à </a:t>
            </a: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Expérimenter</a:t>
            </a:r>
            <a:endParaRPr b="1" i="0" sz="700" u="none" cap="none" strike="noStrike">
              <a:solidFill>
                <a:srgbClr val="FFA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ge14d087dc9_0_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475" y="0"/>
            <a:ext cx="586655" cy="35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e14d087dc9_0_15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000">
                <a:solidFill>
                  <a:srgbClr val="929DEA"/>
                </a:solidFill>
              </a:rPr>
              <a:t>‹#›</a:t>
            </a:fld>
            <a:endParaRPr sz="1000">
              <a:solidFill>
                <a:srgbClr val="929DEA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"/>
          <p:cNvSpPr txBox="1"/>
          <p:nvPr/>
        </p:nvSpPr>
        <p:spPr>
          <a:xfrm>
            <a:off x="360000" y="771525"/>
            <a:ext cx="5091900" cy="42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-FR" sz="1500" u="none" cap="none" strike="noStrike">
                <a:solidFill>
                  <a:srgbClr val="1526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Quels sont vos </a:t>
            </a:r>
            <a:r>
              <a:rPr b="1" i="0" lang="fr-FR" sz="1500" u="none" cap="none" strike="noStrike">
                <a:solidFill>
                  <a:srgbClr val="1526CC"/>
                </a:solidFill>
                <a:latin typeface="Roboto Condensed"/>
                <a:ea typeface="Roboto Condensed"/>
                <a:cs typeface="Roboto Condensed"/>
                <a:sym typeface="Roboto Condensed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besoins</a:t>
            </a:r>
            <a:r>
              <a:rPr b="1" i="0" lang="fr-FR" sz="1500" u="none" cap="none" strike="noStrike">
                <a:solidFill>
                  <a:srgbClr val="1526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 en accompagnement ? </a:t>
            </a:r>
            <a:br>
              <a:rPr b="1" i="0" lang="fr-FR" sz="1500" u="none" cap="none" strike="noStrike">
                <a:solidFill>
                  <a:srgbClr val="1526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(Supprime</a:t>
            </a: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z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 les lignes pour n’en conserver que 4 maximum)</a:t>
            </a:r>
            <a:endParaRPr b="0" i="1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8257"/>
              </a:buClr>
              <a:buSzPts val="1000"/>
              <a:buFont typeface="Roboto"/>
              <a:buChar char="●"/>
            </a:pPr>
            <a:r>
              <a:rPr b="1" i="0" lang="fr-FR" sz="12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DÉVELOPPEMENT DE PROJET : 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 Light"/>
                <a:ea typeface="Roboto Light"/>
                <a:cs typeface="Roboto Light"/>
                <a:sym typeface="Roboto Light"/>
              </a:rPr>
              <a:t>Transformer mon idée en un service/outil/dispositif/partenariat.</a:t>
            </a:r>
            <a:endParaRPr b="0" i="1" sz="1000" u="none" cap="none" strike="noStrike">
              <a:solidFill>
                <a:srgbClr val="1526C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8257"/>
              </a:buClr>
              <a:buSzPts val="1000"/>
              <a:buFont typeface="Roboto"/>
              <a:buChar char="●"/>
            </a:pPr>
            <a:r>
              <a:rPr b="1" i="0" lang="fr-FR" sz="12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MARKETING :</a:t>
            </a:r>
            <a:r>
              <a:rPr i="0" lang="fr-FR" sz="10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 Light"/>
                <a:ea typeface="Roboto Light"/>
                <a:cs typeface="Roboto Light"/>
                <a:sym typeface="Roboto Light"/>
              </a:rPr>
              <a:t>Identifier précisément mon public cible et définir une stratégie pour le toucher.</a:t>
            </a:r>
            <a:endParaRPr b="0" i="1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8257"/>
              </a:buClr>
              <a:buSzPts val="1000"/>
              <a:buFont typeface="Roboto"/>
              <a:buChar char="●"/>
            </a:pPr>
            <a:r>
              <a:rPr b="1" i="0" lang="fr-FR" sz="12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CONCEPTION DE PROTOTYPE :</a:t>
            </a:r>
            <a:r>
              <a:rPr b="1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 Light"/>
                <a:ea typeface="Roboto Light"/>
                <a:cs typeface="Roboto Light"/>
                <a:sym typeface="Roboto Light"/>
              </a:rPr>
              <a:t>Concevoir un objet, un espace, un stand…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8257"/>
              </a:buClr>
              <a:buSzPts val="1000"/>
              <a:buFont typeface="Roboto"/>
              <a:buChar char="●"/>
            </a:pPr>
            <a:r>
              <a:rPr b="1" i="0" lang="fr-FR" sz="12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COMMUNICATION VISUELLE :</a:t>
            </a:r>
            <a:r>
              <a:rPr b="1" i="0" lang="fr-FR" sz="10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 Light"/>
                <a:ea typeface="Roboto Light"/>
                <a:cs typeface="Roboto Light"/>
                <a:sym typeface="Roboto Light"/>
              </a:rPr>
              <a:t>Concevoir un logo, une charte graphique, des supports de communication…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8257"/>
              </a:buClr>
              <a:buSzPts val="1000"/>
              <a:buFont typeface="Roboto"/>
              <a:buChar char="●"/>
            </a:pPr>
            <a:r>
              <a:rPr b="1" i="0" lang="fr-FR" sz="12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DÉVELOPPEMENT NUMÉRIQUE : 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 Light"/>
                <a:ea typeface="Roboto Light"/>
                <a:cs typeface="Roboto Light"/>
                <a:sym typeface="Roboto Light"/>
              </a:rPr>
              <a:t>Concevoir un prototype d’application, de site web…</a:t>
            </a:r>
            <a:endParaRPr b="1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8257"/>
              </a:buClr>
              <a:buSzPts val="1000"/>
              <a:buFont typeface="Roboto"/>
              <a:buChar char="●"/>
            </a:pPr>
            <a:r>
              <a:rPr b="1" i="0" lang="fr-FR" sz="12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JURIDIQUE / RÉGLEMENTAIRE</a:t>
            </a:r>
            <a:r>
              <a:rPr i="0" lang="fr-FR" sz="12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 </a:t>
            </a:r>
            <a:r>
              <a:rPr b="1" i="0" lang="fr-FR" sz="12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:</a:t>
            </a:r>
            <a:r>
              <a:rPr i="1" lang="fr-FR" sz="10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 Light"/>
                <a:ea typeface="Roboto Light"/>
                <a:cs typeface="Roboto Light"/>
                <a:sym typeface="Roboto Light"/>
              </a:rPr>
              <a:t>Identifier les freins éventuels et trouver des solutions, rédiger un contrat</a:t>
            </a:r>
            <a:endParaRPr i="1" sz="1000">
              <a:solidFill>
                <a:srgbClr val="1526C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2100" lvl="0" marL="457200" rtl="0" algn="l">
              <a:spcBef>
                <a:spcPts val="400"/>
              </a:spcBef>
              <a:spcAft>
                <a:spcPts val="0"/>
              </a:spcAft>
              <a:buClr>
                <a:srgbClr val="FF8257"/>
              </a:buClr>
              <a:buSzPts val="1000"/>
              <a:buFont typeface="Roboto"/>
              <a:buChar char="●"/>
            </a:pPr>
            <a:r>
              <a:rPr b="1" lang="fr-FR" sz="1200">
                <a:solidFill>
                  <a:srgbClr val="1526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TECHNIQUE :</a:t>
            </a:r>
            <a:r>
              <a:rPr i="1" lang="fr-FR" sz="1000">
                <a:solidFill>
                  <a:srgbClr val="1526CC"/>
                </a:solidFill>
                <a:latin typeface="Roboto Light"/>
                <a:ea typeface="Roboto Light"/>
                <a:cs typeface="Roboto Light"/>
                <a:sym typeface="Roboto Light"/>
              </a:rPr>
              <a:t> Préciser certains aspects techniques de l’expérimentation, estimer le potentiel de gain énergétique…</a:t>
            </a:r>
            <a:endParaRPr sz="1000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spcBef>
                <a:spcPts val="400"/>
              </a:spcBef>
              <a:spcAft>
                <a:spcPts val="0"/>
              </a:spcAft>
              <a:buClr>
                <a:srgbClr val="FF8257"/>
              </a:buClr>
              <a:buSzPts val="1000"/>
              <a:buFont typeface="Roboto"/>
              <a:buChar char="●"/>
            </a:pPr>
            <a:r>
              <a:rPr b="1" lang="fr-FR" sz="1200">
                <a:solidFill>
                  <a:srgbClr val="1526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RÉSEAU :</a:t>
            </a:r>
            <a:r>
              <a:rPr i="1" lang="fr-FR" sz="1000">
                <a:solidFill>
                  <a:srgbClr val="1526CC"/>
                </a:solidFill>
                <a:latin typeface="Roboto Light"/>
                <a:ea typeface="Roboto Light"/>
                <a:cs typeface="Roboto Light"/>
                <a:sym typeface="Roboto Light"/>
              </a:rPr>
              <a:t> Être mis en lien avec des acteurs clefs que je ne parviens pas à mobiliser seul.</a:t>
            </a:r>
            <a:endParaRPr sz="1000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spcBef>
                <a:spcPts val="400"/>
              </a:spcBef>
              <a:spcAft>
                <a:spcPts val="0"/>
              </a:spcAft>
              <a:buClr>
                <a:srgbClr val="FF8257"/>
              </a:buClr>
              <a:buSzPts val="1000"/>
              <a:buFont typeface="Roboto"/>
              <a:buChar char="●"/>
            </a:pPr>
            <a:r>
              <a:rPr b="1" lang="fr-FR" sz="1200">
                <a:solidFill>
                  <a:srgbClr val="1526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VISIBILITÉ : </a:t>
            </a:r>
            <a:r>
              <a:rPr i="1" lang="fr-FR" sz="1000">
                <a:solidFill>
                  <a:srgbClr val="1526CC"/>
                </a:solidFill>
                <a:latin typeface="Roboto Light"/>
                <a:ea typeface="Roboto Light"/>
                <a:cs typeface="Roboto Light"/>
                <a:sym typeface="Roboto Light"/>
              </a:rPr>
              <a:t>Donner la visibilité à mon expérimentation, à ma structure.</a:t>
            </a:r>
            <a:endParaRPr i="1" sz="1000">
              <a:solidFill>
                <a:srgbClr val="1526C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2100" lvl="0" marL="457200" rtl="0" algn="l">
              <a:spcBef>
                <a:spcPts val="400"/>
              </a:spcBef>
              <a:spcAft>
                <a:spcPts val="0"/>
              </a:spcAft>
              <a:buClr>
                <a:srgbClr val="FF8257"/>
              </a:buClr>
              <a:buSzPts val="1000"/>
              <a:buFont typeface="Roboto Light"/>
              <a:buChar char="●"/>
            </a:pPr>
            <a:r>
              <a:rPr b="1" lang="fr-FR" sz="1200">
                <a:solidFill>
                  <a:srgbClr val="1526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ÉTUDES : </a:t>
            </a:r>
            <a:r>
              <a:rPr i="1" lang="fr-FR" sz="1000">
                <a:solidFill>
                  <a:srgbClr val="1526CC"/>
                </a:solidFill>
                <a:latin typeface="Roboto Light"/>
                <a:ea typeface="Roboto Light"/>
                <a:cs typeface="Roboto Light"/>
                <a:sym typeface="Roboto Light"/>
              </a:rPr>
              <a:t>Conduire des enquêtes, des entretiens, des focus groups... pour mieux connaître ma cible et ses besoins.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5605000" y="1415600"/>
            <a:ext cx="3177000" cy="3351600"/>
          </a:xfrm>
          <a:prstGeom prst="rect">
            <a:avLst/>
          </a:prstGeom>
          <a:solidFill>
            <a:srgbClr val="929DEA">
              <a:alpha val="30196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fr-FR" sz="12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Quelques mots pour préciser vos besoins </a:t>
            </a:r>
            <a:r>
              <a:rPr i="0" lang="fr-FR" sz="12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(vous pouvez </a:t>
            </a:r>
            <a:r>
              <a:rPr lang="fr-FR" sz="1200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exprimer 1 autre besoin que ceux listés ci-dessus) </a:t>
            </a:r>
            <a:r>
              <a:rPr i="0" lang="fr-FR" sz="12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:</a:t>
            </a:r>
            <a:endParaRPr i="0" sz="1200" u="none" cap="none" strike="noStrike">
              <a:solidFill>
                <a:srgbClr val="1526CC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 Light"/>
                <a:ea typeface="Roboto Light"/>
                <a:cs typeface="Roboto Light"/>
                <a:sym typeface="Roboto Light"/>
              </a:rPr>
              <a:t>...</a:t>
            </a:r>
            <a:endParaRPr b="0" i="0" sz="1000" u="none" cap="none" strike="noStrike">
              <a:solidFill>
                <a:srgbClr val="1526C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6" name="Google Shape;236;p10"/>
          <p:cNvCxnSpPr/>
          <p:nvPr/>
        </p:nvCxnSpPr>
        <p:spPr>
          <a:xfrm>
            <a:off x="360000" y="356625"/>
            <a:ext cx="8422200" cy="0"/>
          </a:xfrm>
          <a:prstGeom prst="straightConnector1">
            <a:avLst/>
          </a:prstGeom>
          <a:noFill/>
          <a:ln cap="flat" cmpd="sng" w="19050">
            <a:solidFill>
              <a:srgbClr val="F3E6D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7" name="Google Shape;237;p10"/>
          <p:cNvSpPr txBox="1"/>
          <p:nvPr/>
        </p:nvSpPr>
        <p:spPr>
          <a:xfrm>
            <a:off x="360000" y="360000"/>
            <a:ext cx="4636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— L’EXPÉRIMENTATION—</a:t>
            </a:r>
            <a:endParaRPr b="1" i="0" sz="1100" u="none" cap="none" strike="noStrike">
              <a:solidFill>
                <a:srgbClr val="FF825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360000" y="67500"/>
            <a:ext cx="2106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fr-FR" sz="700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XPÉRÉNOS Saison 2 - Appel à </a:t>
            </a: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Expérimenter</a:t>
            </a:r>
            <a:endParaRPr b="1" i="0" sz="700" u="none" cap="none" strike="noStrike">
              <a:solidFill>
                <a:srgbClr val="FFA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000">
                <a:solidFill>
                  <a:srgbClr val="929DEA"/>
                </a:solidFill>
              </a:rPr>
              <a:t>‹#›</a:t>
            </a:fld>
            <a:endParaRPr sz="1000">
              <a:solidFill>
                <a:srgbClr val="929DEA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14d087dc9_0_180"/>
          <p:cNvSpPr txBox="1"/>
          <p:nvPr/>
        </p:nvSpPr>
        <p:spPr>
          <a:xfrm>
            <a:off x="360000" y="1087575"/>
            <a:ext cx="572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 cap="none" strike="noStrike">
                <a:solidFill>
                  <a:srgbClr val="1526CC"/>
                </a:solidFill>
                <a:latin typeface="Raleway"/>
                <a:ea typeface="Raleway"/>
                <a:cs typeface="Raleway"/>
                <a:sym typeface="Raleway"/>
              </a:rPr>
              <a:t>CHARTE D’ENGAGEMENT</a:t>
            </a:r>
            <a:endParaRPr b="0" i="0" sz="2600" u="none" cap="none" strike="noStrike">
              <a:solidFill>
                <a:srgbClr val="1526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46" name="Google Shape;246;ge14d087dc9_0_180"/>
          <p:cNvCxnSpPr/>
          <p:nvPr/>
        </p:nvCxnSpPr>
        <p:spPr>
          <a:xfrm>
            <a:off x="360000" y="356625"/>
            <a:ext cx="8422200" cy="0"/>
          </a:xfrm>
          <a:prstGeom prst="straightConnector1">
            <a:avLst/>
          </a:prstGeom>
          <a:noFill/>
          <a:ln cap="flat" cmpd="sng" w="19050">
            <a:solidFill>
              <a:srgbClr val="F3E6D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7" name="Google Shape;247;ge14d087dc9_0_180"/>
          <p:cNvPicPr preferRelativeResize="0"/>
          <p:nvPr/>
        </p:nvPicPr>
        <p:blipFill rotWithShape="1">
          <a:blip r:embed="rId3">
            <a:alphaModFix/>
          </a:blip>
          <a:srcRect b="0" l="0" r="8231" t="0"/>
          <a:stretch/>
        </p:blipFill>
        <p:spPr>
          <a:xfrm>
            <a:off x="6811350" y="2465975"/>
            <a:ext cx="1932600" cy="230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e14d087dc9_0_180"/>
          <p:cNvPicPr preferRelativeResize="0"/>
          <p:nvPr/>
        </p:nvPicPr>
        <p:blipFill rotWithShape="1">
          <a:blip r:embed="rId4">
            <a:alphaModFix/>
          </a:blip>
          <a:srcRect b="-42958" l="0" r="0" t="0"/>
          <a:stretch/>
        </p:blipFill>
        <p:spPr>
          <a:xfrm>
            <a:off x="7049556" y="358300"/>
            <a:ext cx="1372132" cy="22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e14d087dc9_0_180"/>
          <p:cNvSpPr txBox="1"/>
          <p:nvPr/>
        </p:nvSpPr>
        <p:spPr>
          <a:xfrm>
            <a:off x="969600" y="67500"/>
            <a:ext cx="2106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fr-FR" sz="700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XPÉRÉNOS Saison 2 - Appel à </a:t>
            </a: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Expérimenter</a:t>
            </a:r>
            <a:endParaRPr b="1" i="0" sz="700" u="none" cap="none" strike="noStrike">
              <a:solidFill>
                <a:srgbClr val="FFA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e14d087dc9_0_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475" y="0"/>
            <a:ext cx="586655" cy="35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e14d087dc9_0_18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000">
                <a:solidFill>
                  <a:srgbClr val="929DEA"/>
                </a:solidFill>
              </a:rPr>
              <a:t>‹#›</a:t>
            </a:fld>
            <a:endParaRPr sz="1000">
              <a:solidFill>
                <a:srgbClr val="929DEA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e03303238_0_6"/>
          <p:cNvSpPr txBox="1"/>
          <p:nvPr/>
        </p:nvSpPr>
        <p:spPr>
          <a:xfrm>
            <a:off x="360000" y="971550"/>
            <a:ext cx="42120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Je soussigné(e), ... , 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pilote de 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l’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EXP</a:t>
            </a:r>
            <a:r>
              <a:rPr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É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R</a:t>
            </a:r>
            <a:r>
              <a:rPr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É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NO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intitulée … m’engage -si mon projet est reten</a:t>
            </a:r>
            <a:r>
              <a:rPr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u- 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à m’investir sur mon </a:t>
            </a:r>
            <a:r>
              <a:rPr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EXPÉRÉNO</a:t>
            </a:r>
            <a:r>
              <a:rPr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sur les prochains mois. 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Concrètement, cela signifie que je m’engage à :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- participer aux trois 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R</a:t>
            </a: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É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NOCAMP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 en présentiel</a:t>
            </a: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 ;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1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- collaborer avec l’ADEME, le Plan Bâtiment Durable et l’équipe de coachs et d’experts pour structurer mon expérimentation, la mettre en place et l’évaluer à leurs côtés ;</a:t>
            </a:r>
            <a:endParaRPr b="0" i="1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- utiliser l’ensemble des outils de communication prévus dans le cadre des EXP</a:t>
            </a: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ÉRÉ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NOS ;</a:t>
            </a:r>
            <a:endParaRPr b="0" i="1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- produire et diffuser les fruits de mon EXP</a:t>
            </a: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ÉRÉ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NO selon une licence Creative Commons CC by sa.</a:t>
            </a:r>
            <a:endParaRPr i="1" sz="1000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J’ai averti ma structure de ma démarche de candidature aux </a:t>
            </a:r>
            <a:r>
              <a:rPr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EXPÉRÉNO</a:t>
            </a:r>
            <a:r>
              <a:rPr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S 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2, </a:t>
            </a:r>
            <a:r>
              <a:rPr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entre 0,5 et 1 jour</a:t>
            </a:r>
            <a:r>
              <a:rPr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par semaine à ce projet, pendant la durée de l’accompagnement (entre novembre 2021 et mai 2022). </a:t>
            </a:r>
            <a:endParaRPr b="0" i="1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8" name="Google Shape;258;gde03303238_0_6"/>
          <p:cNvCxnSpPr/>
          <p:nvPr/>
        </p:nvCxnSpPr>
        <p:spPr>
          <a:xfrm>
            <a:off x="360000" y="356625"/>
            <a:ext cx="8422200" cy="0"/>
          </a:xfrm>
          <a:prstGeom prst="straightConnector1">
            <a:avLst/>
          </a:prstGeom>
          <a:noFill/>
          <a:ln cap="flat" cmpd="sng" w="19050">
            <a:solidFill>
              <a:srgbClr val="F3E6D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" name="Google Shape;259;gde03303238_0_6"/>
          <p:cNvSpPr txBox="1"/>
          <p:nvPr/>
        </p:nvSpPr>
        <p:spPr>
          <a:xfrm>
            <a:off x="4718675" y="938250"/>
            <a:ext cx="42120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Elle me garantit un degré d’autonomie permettant d’expérimenter dans des conditions correctes (prise de contact avec des partenaires, moyens financiers pour </a:t>
            </a:r>
            <a:r>
              <a:rPr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couvrir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 les </a:t>
            </a:r>
            <a:r>
              <a:rPr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frais liés au projet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[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à titre indicatif et au vu des retours d</a:t>
            </a: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’expérience de la saison 1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20"/>
                  </a:ext>
                </a:extLst>
              </a:rPr>
              <a:t>, </a:t>
            </a: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environ</a:t>
            </a: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 1000 €</a:t>
            </a: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 minimum semblent nécessaires pour couvrir ces frais</a:t>
            </a: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]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En parallèle, l’ADEME, le Plan Bâtiment Durable et l’équipe accompagnatrice s’engagent à </a:t>
            </a:r>
            <a:r>
              <a:rPr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créer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 les conditions optimales pour ces expérimentations en proposant un accompagnement 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21"/>
                  </a:ext>
                </a:extLst>
              </a:rPr>
              <a:t>technique 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innovant, une mise en réseau et une visibilité des actions.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Fait le                                   </a:t>
            </a:r>
            <a:endParaRPr b="1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Signature du pilote de </a:t>
            </a:r>
            <a:r>
              <a:rPr b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l’</a:t>
            </a:r>
            <a:r>
              <a:rPr b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22"/>
                  </a:ext>
                </a:extLst>
              </a:rPr>
              <a:t>EXPÉRÉNO</a:t>
            </a:r>
            <a:endParaRPr b="1" sz="1000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endParaRPr b="1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1000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Signature de l’ADEME </a:t>
            </a: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(si le projet est retenu)</a:t>
            </a:r>
            <a:r>
              <a:rPr i="1" lang="fr-FR" sz="1000">
                <a:solidFill>
                  <a:srgbClr val="1526CC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i="1" sz="1000" u="none" cap="none" strike="noStrike">
              <a:solidFill>
                <a:srgbClr val="FF0000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1000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1000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Signature du Plan Bâtiment Durable </a:t>
            </a: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(si le projet est retenu)</a:t>
            </a:r>
            <a:endParaRPr b="1" i="1" sz="1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gde03303238_0_6"/>
          <p:cNvSpPr txBox="1"/>
          <p:nvPr/>
        </p:nvSpPr>
        <p:spPr>
          <a:xfrm>
            <a:off x="360000" y="360000"/>
            <a:ext cx="4636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— CHARTE D’ENGAGEMENT ENTRE LE PILOTE</a:t>
            </a:r>
            <a:r>
              <a:rPr b="1" lang="fr-FR" sz="1100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b="1" i="0" lang="fr-FR" sz="1100" u="none" cap="none" strike="noStrike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 L’ADEME et le PLAN </a:t>
            </a:r>
            <a:r>
              <a:rPr b="1" lang="fr-FR" sz="1100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BÂTIMENT</a:t>
            </a:r>
            <a:r>
              <a:rPr b="1" lang="fr-FR" sz="1100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 DURABLE </a:t>
            </a:r>
            <a:r>
              <a:rPr b="1" i="0" lang="fr-FR" sz="1100" u="none" cap="none" strike="noStrike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—</a:t>
            </a:r>
            <a:endParaRPr b="1" i="0" sz="1100" u="none" cap="none" strike="noStrike">
              <a:solidFill>
                <a:srgbClr val="FF825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1" name="Google Shape;261;gde03303238_0_6"/>
          <p:cNvSpPr txBox="1"/>
          <p:nvPr/>
        </p:nvSpPr>
        <p:spPr>
          <a:xfrm>
            <a:off x="360000" y="67500"/>
            <a:ext cx="2106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fr-FR" sz="700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XPÉRÉNOS Saison 2 - Appel à </a:t>
            </a: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Expérimenter</a:t>
            </a:r>
            <a:endParaRPr b="1" i="0" sz="700" u="none" cap="none" strike="noStrike">
              <a:solidFill>
                <a:srgbClr val="FFA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de03303238_0_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000">
                <a:solidFill>
                  <a:srgbClr val="929DEA"/>
                </a:solidFill>
              </a:rPr>
              <a:t>‹#›</a:t>
            </a:fld>
            <a:endParaRPr sz="1000">
              <a:solidFill>
                <a:srgbClr val="929DEA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e263f99f79_0_36"/>
          <p:cNvPicPr preferRelativeResize="0"/>
          <p:nvPr/>
        </p:nvPicPr>
        <p:blipFill rotWithShape="1">
          <a:blip r:embed="rId3">
            <a:alphaModFix/>
          </a:blip>
          <a:srcRect b="743" l="4533" r="6228" t="0"/>
          <a:stretch/>
        </p:blipFill>
        <p:spPr>
          <a:xfrm>
            <a:off x="0" y="19175"/>
            <a:ext cx="9144000" cy="5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e263f99f79_0_36"/>
          <p:cNvSpPr txBox="1"/>
          <p:nvPr/>
        </p:nvSpPr>
        <p:spPr>
          <a:xfrm>
            <a:off x="2253600" y="2333280"/>
            <a:ext cx="4636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FORMULAIRE DE CANDIDATURE</a:t>
            </a:r>
            <a:endParaRPr b="1" i="0" sz="2400" u="none" cap="none" strike="noStrike">
              <a:solidFill>
                <a:srgbClr val="FF825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263f99f79_0_0"/>
          <p:cNvSpPr/>
          <p:nvPr/>
        </p:nvSpPr>
        <p:spPr>
          <a:xfrm>
            <a:off x="15100" y="11375"/>
            <a:ext cx="6663000" cy="4758600"/>
          </a:xfrm>
          <a:prstGeom prst="rect">
            <a:avLst/>
          </a:prstGeom>
          <a:solidFill>
            <a:srgbClr val="FFAD7D">
              <a:alpha val="1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e263f99f79_0_0"/>
          <p:cNvSpPr txBox="1"/>
          <p:nvPr/>
        </p:nvSpPr>
        <p:spPr>
          <a:xfrm>
            <a:off x="360000" y="436200"/>
            <a:ext cx="4212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1526CC"/>
                </a:solidFill>
                <a:latin typeface="Raleway"/>
                <a:ea typeface="Raleway"/>
                <a:cs typeface="Raleway"/>
                <a:sym typeface="Raleway"/>
              </a:rPr>
              <a:t>MODE D’EMPLOI </a:t>
            </a:r>
            <a:br>
              <a:rPr b="1" i="0" lang="fr-FR" sz="2400" u="none" cap="none" strike="noStrike">
                <a:solidFill>
                  <a:srgbClr val="1526CC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fr-FR" sz="2400" u="none" cap="none" strike="noStrike">
                <a:solidFill>
                  <a:srgbClr val="1526CC"/>
                </a:solidFill>
                <a:latin typeface="Raleway"/>
                <a:ea typeface="Raleway"/>
                <a:cs typeface="Raleway"/>
                <a:sym typeface="Raleway"/>
              </a:rPr>
              <a:t>DE CE FORMULAIRE</a:t>
            </a:r>
            <a:endParaRPr b="1" i="0" sz="2400" u="none" cap="none" strike="noStrike">
              <a:solidFill>
                <a:srgbClr val="1526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ge263f99f79_0_0"/>
          <p:cNvSpPr txBox="1"/>
          <p:nvPr/>
        </p:nvSpPr>
        <p:spPr>
          <a:xfrm>
            <a:off x="360000" y="1465875"/>
            <a:ext cx="42120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fr-FR" sz="15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Quelques indications </a:t>
            </a:r>
            <a:endParaRPr i="0" sz="1500" u="none" cap="none" strike="noStrike">
              <a:solidFill>
                <a:srgbClr val="1526CC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fr-FR" sz="15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pour vous aider à remplir </a:t>
            </a:r>
            <a:endParaRPr i="0" sz="1500" u="none" cap="none" strike="noStrike">
              <a:solidFill>
                <a:srgbClr val="1526CC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526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000"/>
              <a:buFont typeface="Roboto"/>
              <a:buChar char="●"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Inutile d’en mettre des tonnes : privilégiez les </a:t>
            </a:r>
            <a:r>
              <a:rPr b="1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messages clairs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 et ciblés plutôt que les longs discours. 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526CC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000"/>
              <a:buFont typeface="Roboto"/>
              <a:buChar char="●"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Pour les visuels demandés : insérez dans le diaporama des images </a:t>
            </a:r>
            <a:r>
              <a:rPr b="1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illustrant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 au mieux </a:t>
            </a:r>
            <a:r>
              <a:rPr b="1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votre propos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. Il peut s’agir d’un montage, d’un croquis à la main, d’un schéma, d’une photo trouvée sur internet… Ce n’est pas la qualité de réalisation de l’image qui sera jugée.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800"/>
              <a:buFont typeface="Roboto"/>
              <a:buChar char="●"/>
            </a:pPr>
            <a:r>
              <a:rPr b="1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Respecter le nombre de diapositives du diaporama </a:t>
            </a: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: cette pr</a:t>
            </a:r>
            <a:r>
              <a:rPr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ésentation fait 15 diapositives, une fois complété, le formulaire ne doit faire ni plus, ni moins.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1" sz="7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ge263f99f79_0_0"/>
          <p:cNvSpPr txBox="1"/>
          <p:nvPr/>
        </p:nvSpPr>
        <p:spPr>
          <a:xfrm>
            <a:off x="360000" y="67500"/>
            <a:ext cx="2106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fr-FR" sz="700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XPÉRÉNOS Saison 2 - Appel à </a:t>
            </a: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Expérimenter</a:t>
            </a:r>
            <a:endParaRPr b="1" i="0" sz="700" u="none" cap="none" strike="noStrike">
              <a:solidFill>
                <a:srgbClr val="FFA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ge263f99f79_0_0"/>
          <p:cNvPicPr preferRelativeResize="0"/>
          <p:nvPr/>
        </p:nvPicPr>
        <p:blipFill rotWithShape="1">
          <a:blip r:embed="rId3">
            <a:alphaModFix/>
          </a:blip>
          <a:srcRect b="86259" l="0" r="0" t="0"/>
          <a:stretch/>
        </p:blipFill>
        <p:spPr>
          <a:xfrm>
            <a:off x="-50" y="4783506"/>
            <a:ext cx="9144000" cy="36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ge263f99f79_0_0"/>
          <p:cNvCxnSpPr/>
          <p:nvPr/>
        </p:nvCxnSpPr>
        <p:spPr>
          <a:xfrm>
            <a:off x="360000" y="356625"/>
            <a:ext cx="8422200" cy="0"/>
          </a:xfrm>
          <a:prstGeom prst="straightConnector1">
            <a:avLst/>
          </a:prstGeom>
          <a:noFill/>
          <a:ln cap="flat" cmpd="sng" w="19050">
            <a:solidFill>
              <a:srgbClr val="F3E6D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1" name="Google Shape;111;ge263f99f79_0_0"/>
          <p:cNvPicPr preferRelativeResize="0"/>
          <p:nvPr/>
        </p:nvPicPr>
        <p:blipFill rotWithShape="1">
          <a:blip r:embed="rId4">
            <a:alphaModFix/>
          </a:blip>
          <a:srcRect b="2884" l="0" r="2553" t="0"/>
          <a:stretch/>
        </p:blipFill>
        <p:spPr>
          <a:xfrm>
            <a:off x="6678000" y="3007575"/>
            <a:ext cx="2106001" cy="18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e263f99f79_0_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000">
                <a:solidFill>
                  <a:srgbClr val="929DEA"/>
                </a:solidFill>
              </a:rPr>
              <a:t>‹#›</a:t>
            </a:fld>
            <a:endParaRPr sz="1000">
              <a:solidFill>
                <a:srgbClr val="929DEA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14d087dc9_0_68"/>
          <p:cNvSpPr txBox="1"/>
          <p:nvPr/>
        </p:nvSpPr>
        <p:spPr>
          <a:xfrm>
            <a:off x="360000" y="794225"/>
            <a:ext cx="4049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 cap="none" strike="noStrike">
                <a:solidFill>
                  <a:srgbClr val="1526CC"/>
                </a:solidFill>
                <a:latin typeface="Raleway"/>
                <a:ea typeface="Raleway"/>
                <a:cs typeface="Raleway"/>
                <a:sym typeface="Raleway"/>
              </a:rPr>
              <a:t>NOM DE VOTRE </a:t>
            </a:r>
            <a:r>
              <a:rPr b="1" lang="fr-FR" sz="2600">
                <a:solidFill>
                  <a:srgbClr val="1526CC"/>
                </a:solidFill>
                <a:latin typeface="Raleway"/>
                <a:ea typeface="Raleway"/>
                <a:cs typeface="Raleway"/>
                <a:sym typeface="Raleway"/>
              </a:rPr>
              <a:t>EXPÉRIMENTATION</a:t>
            </a:r>
            <a:endParaRPr b="0" i="0" sz="2600" u="none" cap="none" strike="noStrike">
              <a:solidFill>
                <a:srgbClr val="1526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9" name="Google Shape;119;ge14d087dc9_0_68"/>
          <p:cNvPicPr preferRelativeResize="0"/>
          <p:nvPr/>
        </p:nvPicPr>
        <p:blipFill rotWithShape="1">
          <a:blip r:embed="rId3">
            <a:alphaModFix/>
          </a:blip>
          <a:srcRect b="-42958" l="0" r="0" t="0"/>
          <a:stretch/>
        </p:blipFill>
        <p:spPr>
          <a:xfrm>
            <a:off x="7049556" y="358300"/>
            <a:ext cx="1372132" cy="22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e14d087dc9_0_68"/>
          <p:cNvSpPr txBox="1"/>
          <p:nvPr/>
        </p:nvSpPr>
        <p:spPr>
          <a:xfrm>
            <a:off x="364475" y="1821675"/>
            <a:ext cx="42120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1526CC"/>
                </a:solidFill>
                <a:latin typeface="Roboto Mono"/>
                <a:ea typeface="Roboto Mono"/>
                <a:cs typeface="Roboto Mono"/>
                <a:sym typeface="Roboto Mono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Inscrivez ici un résumé de votre </a:t>
            </a:r>
            <a:r>
              <a:rPr b="1" lang="fr-FR" sz="1200">
                <a:solidFill>
                  <a:srgbClr val="1526CC"/>
                </a:solidFill>
                <a:latin typeface="Roboto Mono"/>
                <a:ea typeface="Roboto Mono"/>
                <a:cs typeface="Roboto Mono"/>
                <a:sym typeface="Roboto Mono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expérimentation</a:t>
            </a:r>
            <a:br>
              <a:rPr b="1" i="0" lang="fr-FR" sz="1200" u="none" cap="none" strike="noStrike">
                <a:solidFill>
                  <a:srgbClr val="1526CC"/>
                </a:solidFill>
                <a:latin typeface="Roboto Mono"/>
                <a:ea typeface="Roboto Mono"/>
                <a:cs typeface="Roboto Mono"/>
                <a:sym typeface="Roboto Mono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</a:br>
            <a:r>
              <a:rPr b="1" lang="fr-FR" sz="1200">
                <a:solidFill>
                  <a:srgbClr val="1526CC"/>
                </a:solidFill>
                <a:latin typeface="Roboto Mono"/>
                <a:ea typeface="Roboto Mono"/>
                <a:cs typeface="Roboto Mono"/>
                <a:sym typeface="Roboto Mono"/>
              </a:rPr>
              <a:t>en 500 signes</a:t>
            </a:r>
            <a:endParaRPr b="1" i="0" sz="1600" u="none" cap="none" strike="noStrike">
              <a:solidFill>
                <a:srgbClr val="1526CC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21" name="Google Shape;121;ge14d087dc9_0_68"/>
          <p:cNvCxnSpPr/>
          <p:nvPr/>
        </p:nvCxnSpPr>
        <p:spPr>
          <a:xfrm>
            <a:off x="360000" y="356625"/>
            <a:ext cx="8422200" cy="0"/>
          </a:xfrm>
          <a:prstGeom prst="straightConnector1">
            <a:avLst/>
          </a:prstGeom>
          <a:noFill/>
          <a:ln cap="flat" cmpd="sng" w="19050">
            <a:solidFill>
              <a:srgbClr val="F3E6D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2" name="Google Shape;122;ge14d087dc9_0_68"/>
          <p:cNvPicPr preferRelativeResize="0"/>
          <p:nvPr/>
        </p:nvPicPr>
        <p:blipFill rotWithShape="1">
          <a:blip r:embed="rId4">
            <a:alphaModFix/>
          </a:blip>
          <a:srcRect b="8356" l="0" r="0" t="0"/>
          <a:stretch/>
        </p:blipFill>
        <p:spPr>
          <a:xfrm>
            <a:off x="6678000" y="2571750"/>
            <a:ext cx="2096751" cy="221512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e14d087dc9_0_68"/>
          <p:cNvSpPr txBox="1"/>
          <p:nvPr/>
        </p:nvSpPr>
        <p:spPr>
          <a:xfrm>
            <a:off x="364475" y="4177850"/>
            <a:ext cx="482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Cette présentation pourra être utilisée dans les communications officielles de présentation des lauréats, à l’automne 2021.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e14d087dc9_0_68"/>
          <p:cNvSpPr txBox="1"/>
          <p:nvPr/>
        </p:nvSpPr>
        <p:spPr>
          <a:xfrm>
            <a:off x="969600" y="67500"/>
            <a:ext cx="2106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fr-FR" sz="700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XPÉRÉNOS Saison 2 - Appel à </a:t>
            </a: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Expérimenter</a:t>
            </a:r>
            <a:endParaRPr b="1" i="0" sz="700" u="none" cap="none" strike="noStrike">
              <a:solidFill>
                <a:srgbClr val="FFA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e14d087dc9_0_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475" y="0"/>
            <a:ext cx="586655" cy="35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e14d087dc9_0_6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000">
                <a:solidFill>
                  <a:srgbClr val="929DEA"/>
                </a:solidFill>
              </a:rPr>
              <a:t>‹#›</a:t>
            </a:fld>
            <a:endParaRPr sz="1000">
              <a:solidFill>
                <a:srgbClr val="929DEA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ge14d087dc9_0_127"/>
          <p:cNvCxnSpPr/>
          <p:nvPr/>
        </p:nvCxnSpPr>
        <p:spPr>
          <a:xfrm>
            <a:off x="360000" y="356625"/>
            <a:ext cx="8422200" cy="0"/>
          </a:xfrm>
          <a:prstGeom prst="straightConnector1">
            <a:avLst/>
          </a:prstGeom>
          <a:noFill/>
          <a:ln cap="flat" cmpd="sng" w="19050">
            <a:solidFill>
              <a:srgbClr val="F3E6D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ge14d087dc9_0_127"/>
          <p:cNvSpPr/>
          <p:nvPr/>
        </p:nvSpPr>
        <p:spPr>
          <a:xfrm>
            <a:off x="361850" y="1505900"/>
            <a:ext cx="2529000" cy="1898400"/>
          </a:xfrm>
          <a:prstGeom prst="rect">
            <a:avLst/>
          </a:prstGeom>
          <a:solidFill>
            <a:srgbClr val="FFAD7D">
              <a:alpha val="1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r-FR" sz="1400" u="none" cap="none" strike="noStrike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image, </a:t>
            </a:r>
            <a:endParaRPr b="0" i="1" sz="1400" u="none" cap="none" strike="noStrike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r-FR" sz="1400" u="none" cap="none" strike="noStrike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schéma, </a:t>
            </a:r>
            <a:endParaRPr b="0" i="1" sz="1400" u="none" cap="none" strike="noStrike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fr-FR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au choix</a:t>
            </a:r>
            <a:r>
              <a:rPr b="0" i="1" lang="fr-FR" sz="1400" u="none" cap="none" strike="noStrike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b="0" i="1" sz="1400" u="none" cap="none" strike="noStrike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4" name="Google Shape;134;ge14d087dc9_0_127"/>
          <p:cNvSpPr/>
          <p:nvPr/>
        </p:nvSpPr>
        <p:spPr>
          <a:xfrm>
            <a:off x="3308449" y="1505900"/>
            <a:ext cx="2529000" cy="1898400"/>
          </a:xfrm>
          <a:prstGeom prst="rect">
            <a:avLst/>
          </a:prstGeom>
          <a:solidFill>
            <a:srgbClr val="FFAD7D">
              <a:alpha val="1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fr-FR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image, </a:t>
            </a:r>
            <a:endParaRPr i="1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fr-FR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schéma, </a:t>
            </a:r>
            <a:endParaRPr i="1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fr-FR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au choix </a:t>
            </a:r>
            <a:endParaRPr i="1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5" name="Google Shape;135;ge14d087dc9_0_127"/>
          <p:cNvSpPr/>
          <p:nvPr/>
        </p:nvSpPr>
        <p:spPr>
          <a:xfrm>
            <a:off x="6255049" y="1505900"/>
            <a:ext cx="2529000" cy="1898400"/>
          </a:xfrm>
          <a:prstGeom prst="rect">
            <a:avLst/>
          </a:prstGeom>
          <a:solidFill>
            <a:srgbClr val="FFAD7D">
              <a:alpha val="1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fr-FR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image, </a:t>
            </a:r>
            <a:endParaRPr i="1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fr-FR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schéma, </a:t>
            </a:r>
            <a:endParaRPr i="1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fr-FR">
                <a:solidFill>
                  <a:srgbClr val="FFAD7D"/>
                </a:solidFill>
                <a:latin typeface="Roboto Light"/>
                <a:ea typeface="Roboto Light"/>
                <a:cs typeface="Roboto Light"/>
                <a:sym typeface="Roboto Light"/>
              </a:rPr>
              <a:t>au choix </a:t>
            </a:r>
            <a:endParaRPr i="1">
              <a:solidFill>
                <a:srgbClr val="FFAD7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6" name="Google Shape;136;ge14d087dc9_0_127"/>
          <p:cNvSpPr txBox="1"/>
          <p:nvPr/>
        </p:nvSpPr>
        <p:spPr>
          <a:xfrm>
            <a:off x="492725" y="3414462"/>
            <a:ext cx="245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Indiquez une petite description si vous le souhaitez... 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e14d087dc9_0_127"/>
          <p:cNvSpPr txBox="1"/>
          <p:nvPr/>
        </p:nvSpPr>
        <p:spPr>
          <a:xfrm>
            <a:off x="3358275" y="3414462"/>
            <a:ext cx="245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Indiquez une petite description si vous le souhaitez... 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e14d087dc9_0_127"/>
          <p:cNvSpPr txBox="1"/>
          <p:nvPr/>
        </p:nvSpPr>
        <p:spPr>
          <a:xfrm>
            <a:off x="6223825" y="3414462"/>
            <a:ext cx="245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Indiquez une petite description si vous le souhaitez... 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e14d087dc9_0_127"/>
          <p:cNvSpPr txBox="1"/>
          <p:nvPr/>
        </p:nvSpPr>
        <p:spPr>
          <a:xfrm>
            <a:off x="360000" y="67500"/>
            <a:ext cx="2106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fr-FR" sz="700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XPÉRÉNOS Saison 2 - Appel à </a:t>
            </a: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Expérimenter</a:t>
            </a:r>
            <a:endParaRPr b="1" i="0" sz="700" u="none" cap="none" strike="noStrike">
              <a:solidFill>
                <a:srgbClr val="FFA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e14d087dc9_0_1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000">
                <a:solidFill>
                  <a:srgbClr val="929DEA"/>
                </a:solidFill>
              </a:rPr>
              <a:t>‹#›</a:t>
            </a:fld>
            <a:endParaRPr sz="1000">
              <a:solidFill>
                <a:srgbClr val="929DEA"/>
              </a:solidFill>
            </a:endParaRPr>
          </a:p>
        </p:txBody>
      </p:sp>
      <p:sp>
        <p:nvSpPr>
          <p:cNvPr id="141" name="Google Shape;141;ge14d087dc9_0_127"/>
          <p:cNvSpPr txBox="1"/>
          <p:nvPr/>
        </p:nvSpPr>
        <p:spPr>
          <a:xfrm>
            <a:off x="360000" y="360000"/>
            <a:ext cx="4636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— L’EXPÉRIMENTATION—</a:t>
            </a:r>
            <a:endParaRPr b="1" i="0" sz="1100" u="none" cap="none" strike="noStrike">
              <a:solidFill>
                <a:srgbClr val="FF825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ge14d087dc9_0_127"/>
          <p:cNvSpPr txBox="1"/>
          <p:nvPr/>
        </p:nvSpPr>
        <p:spPr>
          <a:xfrm>
            <a:off x="361850" y="702750"/>
            <a:ext cx="482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Faites simple : charmez le jury à l’aide de contributions simples et illustrées.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4345725" y="803100"/>
            <a:ext cx="28347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S</a:t>
            </a: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ur quel(s) territoire(s) cette expérimentation pourrait-elle se dérouler ?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…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À quelle étape du « parcours de rénovation » votre idée interviendrait-elle et 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pourquoi ? (voir schéma ci-contre) </a:t>
            </a:r>
            <a:r>
              <a:rPr i="0" lang="fr-FR" sz="1000" u="none" cap="none" strike="noStrik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…</a:t>
            </a:r>
            <a:endParaRPr i="0" sz="1000" u="none" cap="none" strike="noStrik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si cette question n’est pas adaptée à votre idée, expliquez nous pourquoi en quelques mots</a:t>
            </a:r>
            <a:r>
              <a:rPr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……………………………...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9" name="Google Shape;149;p8"/>
          <p:cNvCxnSpPr/>
          <p:nvPr/>
        </p:nvCxnSpPr>
        <p:spPr>
          <a:xfrm>
            <a:off x="360000" y="356625"/>
            <a:ext cx="8422200" cy="0"/>
          </a:xfrm>
          <a:prstGeom prst="straightConnector1">
            <a:avLst/>
          </a:prstGeom>
          <a:noFill/>
          <a:ln cap="flat" cmpd="sng" w="19050">
            <a:solidFill>
              <a:srgbClr val="F3E6D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8"/>
          <p:cNvSpPr txBox="1"/>
          <p:nvPr/>
        </p:nvSpPr>
        <p:spPr>
          <a:xfrm>
            <a:off x="360000" y="360000"/>
            <a:ext cx="4636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— L’EXPÉRIMENTATION—</a:t>
            </a:r>
            <a:endParaRPr b="1" i="0" sz="1100" u="none" cap="none" strike="noStrike">
              <a:solidFill>
                <a:srgbClr val="FF825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7230466" y="4164163"/>
            <a:ext cx="191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rgbClr val="929DEA"/>
                </a:solidFill>
                <a:latin typeface="Roboto"/>
                <a:ea typeface="Roboto"/>
                <a:cs typeface="Roboto"/>
                <a:sym typeface="Roboto"/>
              </a:rPr>
              <a:t>Les étapes du parcours de rénovation </a:t>
            </a:r>
            <a:endParaRPr b="0" i="0" sz="800" u="none" cap="none" strike="noStrike">
              <a:solidFill>
                <a:srgbClr val="929DE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0425" y="1053312"/>
            <a:ext cx="1041527" cy="307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2003" y="1016063"/>
            <a:ext cx="1647827" cy="314810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/>
          <p:nvPr/>
        </p:nvSpPr>
        <p:spPr>
          <a:xfrm>
            <a:off x="360000" y="67500"/>
            <a:ext cx="2106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fr-FR" sz="700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XPÉRÉNOS Saison 2 - Appel à </a:t>
            </a: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Expérimenter</a:t>
            </a:r>
            <a:endParaRPr b="1" i="0" sz="700" u="none" cap="none" strike="noStrike">
              <a:solidFill>
                <a:srgbClr val="FFA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000">
                <a:solidFill>
                  <a:srgbClr val="929DEA"/>
                </a:solidFill>
              </a:rPr>
              <a:t>‹#›</a:t>
            </a:fld>
            <a:endParaRPr sz="1000">
              <a:solidFill>
                <a:srgbClr val="929DEA"/>
              </a:solidFill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348750" y="805000"/>
            <a:ext cx="3660600" cy="4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fr-FR" sz="1100" u="none" cap="none" strike="noStrik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Quelle est la plus-value de votre idée par rapport </a:t>
            </a: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à l’existant</a:t>
            </a:r>
            <a:r>
              <a:rPr i="0" lang="fr-FR" sz="1100" u="none" cap="none" strike="noStrik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 ?  </a:t>
            </a:r>
            <a:endParaRPr b="1" sz="1100">
              <a:solidFill>
                <a:srgbClr val="1526C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 Light"/>
                <a:ea typeface="Roboto Light"/>
                <a:cs typeface="Roboto Light"/>
                <a:sym typeface="Roboto Light"/>
              </a:rPr>
              <a:t>…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À qui s’adresse votre expérimentation ?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(Supprimez les lignes inutiles)</a:t>
            </a:r>
            <a:endParaRPr i="1" sz="1000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Type de bâtiments :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100"/>
              <a:buFont typeface="Ubuntu Medium"/>
              <a:buChar char="●"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maison individuelle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100"/>
              <a:buFont typeface="Ubuntu Medium"/>
              <a:buChar char="●"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logement collectif / copropriété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100"/>
              <a:buFont typeface="Ubuntu Medium"/>
              <a:buChar char="●"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petit tertiaire privé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100"/>
              <a:buFont typeface="Ubuntu Medium"/>
              <a:buChar char="●"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autres </a:t>
            </a: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(précisez)</a:t>
            </a:r>
            <a:endParaRPr i="1" sz="1000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Population :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100"/>
              <a:buFont typeface="Ubuntu Medium"/>
              <a:buChar char="●"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locataires 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100"/>
              <a:buFont typeface="Ubuntu Medium"/>
              <a:buChar char="●"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propriétaires bailleurs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100"/>
              <a:buFont typeface="Ubuntu Medium"/>
              <a:buChar char="●"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propriétaires occupants 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100"/>
              <a:buFont typeface="Ubuntu Medium"/>
              <a:buChar char="●"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professionnels / intermédiaires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100"/>
              <a:buFont typeface="Ubuntu Medium"/>
              <a:buChar char="●"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autres </a:t>
            </a: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(précisez)</a:t>
            </a:r>
            <a:endParaRPr i="1" sz="1000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Secteur visé (pour le parc résidentiel) :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100"/>
              <a:buFont typeface="Ubuntu Medium"/>
              <a:buChar char="●"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parc privé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100"/>
              <a:buFont typeface="Ubuntu Medium"/>
              <a:buChar char="●"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parc social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/>
        </p:nvSpPr>
        <p:spPr>
          <a:xfrm>
            <a:off x="359400" y="916050"/>
            <a:ext cx="4308600" cy="39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i="0" lang="fr-FR" sz="1100" u="none" cap="none" strike="noStrik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Quels sont vos 2 atouts clefs pour cette expérimentation ?</a:t>
            </a:r>
            <a:endParaRPr i="0" sz="1100" u="none" cap="none" strike="noStrik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1. ...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2. ...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fr-FR" sz="1100" u="none" cap="none" strike="noStrik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Quelles sont les 2 difficultés que vous percevez pour expérimenter cette idée ?</a:t>
            </a:r>
            <a:endParaRPr i="0" sz="1100" u="none" cap="none" strike="noStrik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1. ...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Je choisis de joindre </a:t>
            </a: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(supprimez la ligne inutile)</a:t>
            </a: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 à ma présentation : 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526CC"/>
              </a:buClr>
              <a:buSzPts val="1100"/>
              <a:buFont typeface="Ubuntu Medium"/>
              <a:buChar char="●"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une vidéo 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100"/>
              <a:buFont typeface="Ubuntu Medium"/>
              <a:buChar char="●"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un enregistrement audio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fr-FR" sz="1000">
                <a:solidFill>
                  <a:srgbClr val="1526CC"/>
                </a:solidFill>
                <a:latin typeface="Roboto"/>
                <a:ea typeface="Roboto"/>
                <a:cs typeface="Roboto"/>
                <a:sym typeface="Roboto"/>
              </a:rPr>
              <a:t>Ce support permettra au jury de regarder/écouter une présentation vivante du projet. Faites simple ! Cette contribution sera utilisée par le jury de sélection, mais en aucun cas dans les communications autour des EXPÉRÉNOS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cxnSp>
        <p:nvCxnSpPr>
          <p:cNvPr id="163" name="Google Shape;163;p9"/>
          <p:cNvCxnSpPr/>
          <p:nvPr/>
        </p:nvCxnSpPr>
        <p:spPr>
          <a:xfrm>
            <a:off x="360000" y="356625"/>
            <a:ext cx="8422200" cy="0"/>
          </a:xfrm>
          <a:prstGeom prst="straightConnector1">
            <a:avLst/>
          </a:prstGeom>
          <a:noFill/>
          <a:ln cap="flat" cmpd="sng" w="19050">
            <a:solidFill>
              <a:srgbClr val="F3E6D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9"/>
          <p:cNvSpPr txBox="1"/>
          <p:nvPr/>
        </p:nvSpPr>
        <p:spPr>
          <a:xfrm>
            <a:off x="5211225" y="872625"/>
            <a:ext cx="35709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fr-FR" sz="1100" u="none" cap="none" strike="noStrik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Quel est votre intérêt à voir cette idée se concrétiser ? (ex : </a:t>
            </a: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modèle économique</a:t>
            </a:r>
            <a:r>
              <a:rPr i="0" lang="fr-FR" sz="1100" u="none" cap="none" strike="noStrik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 intéressant pour votre structure, sujet au cœur de vos missions, problématique </a:t>
            </a:r>
            <a:r>
              <a:rPr i="0" lang="fr-FR" sz="1100" u="none" cap="none" strike="noStrik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d’image</a:t>
            </a:r>
            <a:r>
              <a:rPr i="0" lang="fr-FR" sz="1100" u="none" cap="none" strike="noStrik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, volonté d’ouvrir votre activité, etc.)</a:t>
            </a:r>
            <a:endParaRPr i="0" sz="1100" u="none" cap="none" strike="noStrik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...</a:t>
            </a:r>
            <a:endParaRPr b="0" i="0" sz="1000" u="none" cap="none" strike="noStrike">
              <a:solidFill>
                <a:srgbClr val="1526C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360000" y="360000"/>
            <a:ext cx="4636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— L’EXPÉRIMENTATION—</a:t>
            </a:r>
            <a:endParaRPr b="1" i="0" sz="1100" u="none" cap="none" strike="noStrike">
              <a:solidFill>
                <a:srgbClr val="FF825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360000" y="67500"/>
            <a:ext cx="2106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fr-FR" sz="700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XPÉRÉNOS Saison 2 - Appel à </a:t>
            </a: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Expérimenter</a:t>
            </a:r>
            <a:endParaRPr b="1" i="0" sz="700" u="none" cap="none" strike="noStrike">
              <a:solidFill>
                <a:srgbClr val="FFA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000">
                <a:solidFill>
                  <a:srgbClr val="929DEA"/>
                </a:solidFill>
              </a:rPr>
              <a:t>‹#›</a:t>
            </a:fld>
            <a:endParaRPr sz="1000">
              <a:solidFill>
                <a:srgbClr val="929DEA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/>
        </p:nvSpPr>
        <p:spPr>
          <a:xfrm>
            <a:off x="360000" y="1019463"/>
            <a:ext cx="3615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 cap="none" strike="noStrike">
                <a:solidFill>
                  <a:srgbClr val="1526CC"/>
                </a:solidFill>
                <a:latin typeface="Raleway"/>
                <a:ea typeface="Raleway"/>
                <a:cs typeface="Raleway"/>
                <a:sym typeface="Raleway"/>
              </a:rPr>
              <a:t>PRÉSENTATION </a:t>
            </a:r>
            <a:br>
              <a:rPr b="1" i="0" lang="fr-FR" sz="2600" u="none" cap="none" strike="noStrike">
                <a:solidFill>
                  <a:srgbClr val="1526CC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fr-FR" sz="2600" u="none" cap="none" strike="noStrike">
                <a:solidFill>
                  <a:srgbClr val="1526CC"/>
                </a:solidFill>
                <a:latin typeface="Raleway"/>
                <a:ea typeface="Raleway"/>
                <a:cs typeface="Raleway"/>
                <a:sym typeface="Raleway"/>
              </a:rPr>
              <a:t>DE L’ÉQUIPE</a:t>
            </a:r>
            <a:endParaRPr b="0" i="0" sz="2600" u="none" cap="none" strike="noStrike">
              <a:solidFill>
                <a:srgbClr val="1526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 b="-42958" l="0" r="0" t="0"/>
          <a:stretch/>
        </p:blipFill>
        <p:spPr>
          <a:xfrm>
            <a:off x="7049556" y="358300"/>
            <a:ext cx="1372132" cy="221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11"/>
          <p:cNvCxnSpPr/>
          <p:nvPr/>
        </p:nvCxnSpPr>
        <p:spPr>
          <a:xfrm>
            <a:off x="360000" y="405525"/>
            <a:ext cx="8422200" cy="0"/>
          </a:xfrm>
          <a:prstGeom prst="straightConnector1">
            <a:avLst/>
          </a:prstGeom>
          <a:noFill/>
          <a:ln cap="flat" cmpd="sng" w="19050">
            <a:solidFill>
              <a:srgbClr val="F3E6D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6" name="Google Shape;17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3299" y="2739309"/>
            <a:ext cx="1958900" cy="203426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1"/>
          <p:cNvSpPr txBox="1"/>
          <p:nvPr/>
        </p:nvSpPr>
        <p:spPr>
          <a:xfrm>
            <a:off x="951125" y="67500"/>
            <a:ext cx="2106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fr-FR" sz="700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EXPÉRÉNOS </a:t>
            </a: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Saison 2 - </a:t>
            </a: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Appel</a:t>
            </a: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 à Expérimenter</a:t>
            </a:r>
            <a:endParaRPr b="1" i="0" sz="700" u="none" cap="none" strike="noStrike">
              <a:solidFill>
                <a:srgbClr val="FFA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475" y="0"/>
            <a:ext cx="586655" cy="35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000">
                <a:solidFill>
                  <a:srgbClr val="929DEA"/>
                </a:solidFill>
              </a:rPr>
              <a:t>‹#›</a:t>
            </a:fld>
            <a:endParaRPr sz="1000">
              <a:solidFill>
                <a:srgbClr val="929DEA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352926" y="1121871"/>
            <a:ext cx="4212000" cy="3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fr-FR" sz="1500" u="none" cap="none" strike="noStrike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LA STRUCTURE PORTEUSE :</a:t>
            </a:r>
            <a:endParaRPr i="0" sz="1500" u="none" cap="none" strike="noStrike">
              <a:solidFill>
                <a:srgbClr val="1526CC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i="0" sz="1000" u="sng" cap="none" strike="noStrike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i="0" sz="1000" u="sng" cap="none" strike="noStrike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Nom de la structure qui porte le projet :</a:t>
            </a:r>
            <a:endParaRPr i="0" sz="1100" u="none" cap="none" strike="noStrik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…</a:t>
            </a:r>
            <a:endParaRPr i="0" sz="1000" u="none" cap="none" strike="noStrik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fr-FR" sz="1100" u="none" cap="none" strike="noStrik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Nombre de collaborateurs : </a:t>
            </a:r>
            <a:endParaRPr i="0" sz="1100" u="none" cap="none" strike="noStrik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FR" sz="10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…</a:t>
            </a:r>
            <a:endParaRPr i="0" sz="1000" u="none" cap="none" strike="noStrik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fr-FR" sz="1100" u="none" cap="none" strike="noStrik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Type de structure (entreprise, association, collectivité…) :</a:t>
            </a:r>
            <a:endParaRPr i="0" sz="1100" u="none" cap="none" strike="noStrik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…</a:t>
            </a:r>
            <a:endParaRPr sz="10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fr-FR" sz="1100" u="none" cap="none" strike="noStrik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Coordonnées postales :</a:t>
            </a:r>
            <a:endParaRPr i="0" sz="1100" u="none" cap="none" strike="noStrik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FR" sz="10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…</a:t>
            </a:r>
            <a:endParaRPr i="0" sz="1000" u="none" cap="none" strike="noStrik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fr-FR" sz="1100" u="none" cap="none" strike="noStrik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Site web : </a:t>
            </a:r>
            <a:endParaRPr i="0" sz="1100" u="none" cap="none" strike="noStrik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rgbClr val="1526CC"/>
                </a:solidFill>
                <a:latin typeface="Roboto Light"/>
                <a:ea typeface="Roboto Light"/>
                <a:cs typeface="Roboto Light"/>
                <a:sym typeface="Roboto Light"/>
              </a:rPr>
              <a:t>...</a:t>
            </a:r>
            <a:endParaRPr b="0" i="0" sz="1000" u="none" cap="none" strike="noStrike">
              <a:solidFill>
                <a:srgbClr val="1526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152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360000" y="360000"/>
            <a:ext cx="4636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rgbClr val="FF8257"/>
                </a:solidFill>
                <a:latin typeface="Raleway"/>
                <a:ea typeface="Raleway"/>
                <a:cs typeface="Raleway"/>
                <a:sym typeface="Raleway"/>
              </a:rPr>
              <a:t>— PRÉSENTATION DE L’ÉQUIPE —</a:t>
            </a:r>
            <a:endParaRPr b="1" i="0" sz="1100" u="none" cap="none" strike="noStrike">
              <a:solidFill>
                <a:srgbClr val="FF825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87" name="Google Shape;187;p12"/>
          <p:cNvCxnSpPr/>
          <p:nvPr/>
        </p:nvCxnSpPr>
        <p:spPr>
          <a:xfrm>
            <a:off x="360000" y="356625"/>
            <a:ext cx="8422200" cy="0"/>
          </a:xfrm>
          <a:prstGeom prst="straightConnector1">
            <a:avLst/>
          </a:prstGeom>
          <a:noFill/>
          <a:ln cap="flat" cmpd="sng" w="19050">
            <a:solidFill>
              <a:srgbClr val="F3E6D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12"/>
          <p:cNvSpPr txBox="1"/>
          <p:nvPr/>
        </p:nvSpPr>
        <p:spPr>
          <a:xfrm>
            <a:off x="4572001" y="1121871"/>
            <a:ext cx="4212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500">
                <a:solidFill>
                  <a:srgbClr val="1526CC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LE PILOTE </a:t>
            </a:r>
            <a:r>
              <a:rPr b="1" i="0" lang="fr-FR" sz="1500" u="none" cap="none" strike="noStrike">
                <a:solidFill>
                  <a:srgbClr val="1526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endParaRPr b="1" i="0" sz="1500" u="none" cap="none" strike="noStrike">
              <a:solidFill>
                <a:srgbClr val="1526C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sng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Prénom NOM : 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…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Courriel et téléphone : 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...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En quoi cette expérimentation est-elle en lien avec votre poste / vos centres d’intérêt actuels ? 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...</a:t>
            </a:r>
            <a:endParaRPr sz="110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360000" y="67500"/>
            <a:ext cx="2106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fr-FR" sz="700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XPÉRÉNOS Saison 2 - Appel à </a:t>
            </a:r>
            <a:r>
              <a:rPr b="1" i="0" lang="fr-FR" sz="700" u="none" cap="none" strike="noStrike">
                <a:solidFill>
                  <a:srgbClr val="FFAD7D"/>
                </a:solidFill>
                <a:latin typeface="Roboto"/>
                <a:ea typeface="Roboto"/>
                <a:cs typeface="Roboto"/>
                <a:sym typeface="Roboto"/>
              </a:rPr>
              <a:t>Expérimenter</a:t>
            </a:r>
            <a:endParaRPr b="1" i="0" sz="700" u="none" cap="none" strike="noStrike">
              <a:solidFill>
                <a:srgbClr val="FFA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000">
                <a:solidFill>
                  <a:srgbClr val="929DEA"/>
                </a:solidFill>
              </a:rPr>
              <a:t>‹#›</a:t>
            </a:fld>
            <a:endParaRPr sz="1000">
              <a:solidFill>
                <a:srgbClr val="929DE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2017-09-28T09:39:03Z</dcterms:created>
  <dc:creator>B D</dc:creator>
</cp:coreProperties>
</file>