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64" r:id="rId5"/>
    <p:sldId id="267" r:id="rId6"/>
    <p:sldId id="268" r:id="rId7"/>
    <p:sldId id="272" r:id="rId8"/>
    <p:sldId id="271" r:id="rId9"/>
    <p:sldId id="273" r:id="rId10"/>
    <p:sldId id="274" r:id="rId11"/>
    <p:sldId id="270" r:id="rId12"/>
    <p:sldId id="280" r:id="rId13"/>
    <p:sldId id="275" r:id="rId14"/>
    <p:sldId id="282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C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14" y="120"/>
      </p:cViewPr>
      <p:guideLst>
        <p:guide orient="horz" pos="333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CBCCE-AF63-754D-8E7E-75A006F6BEDA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AC39A-43D4-664E-B142-29F0C08D93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C39A-43D4-664E-B142-29F0C08D9341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8349-E756-3A4A-BF27-2D8752B616EE}" type="datetimeFigureOut">
              <a:rPr lang="fr-FR" smtClean="0"/>
              <a:pPr/>
              <a:t>28/09/2017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1F9CA-4B29-1146-A947-E92F3431F7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JsjIAxXkAMqdE5.jpg-lar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516" y="1791846"/>
            <a:ext cx="6845301" cy="34163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688327" y="394528"/>
            <a:ext cx="6226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APPEL À EXPÉRIMENTER</a:t>
            </a:r>
            <a:endParaRPr lang="fr-FR" sz="2800" dirty="0" smtClean="0"/>
          </a:p>
          <a:p>
            <a:pPr algn="ctr"/>
            <a:r>
              <a:rPr lang="fr-FR" sz="2800" b="1" i="1" dirty="0" smtClean="0"/>
              <a:t>« Les </a:t>
            </a:r>
            <a:r>
              <a:rPr lang="fr-FR" sz="2800" b="1" i="1" dirty="0" err="1" smtClean="0"/>
              <a:t>ExpéRénovations</a:t>
            </a:r>
            <a:r>
              <a:rPr lang="fr-FR" sz="2800" b="1" i="1" dirty="0" smtClean="0"/>
              <a:t> »</a:t>
            </a:r>
            <a:endParaRPr lang="fr-FR" sz="28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1688327" y="5658001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7F7F7F"/>
                </a:solidFill>
              </a:rPr>
              <a:t>FORMULAIRE DE CANDIDATURE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L’EXPÉRIMENTATION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7394" y="1233713"/>
            <a:ext cx="8851463" cy="4919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fr-FR" sz="1600" b="1" dirty="0" smtClean="0"/>
              <a:t>Quels sont vos besoins en accompagnement ? (Supprimer les lignes pour n’en conserver que 4 maximum)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</a:t>
            </a:r>
            <a:r>
              <a:rPr lang="fr-FR" sz="1600" dirty="0" smtClean="0"/>
              <a:t> </a:t>
            </a:r>
            <a:r>
              <a:rPr lang="fr-FR" sz="1600" b="1" dirty="0" smtClean="0"/>
              <a:t>DÉVELOPPEMENT DE PROJET</a:t>
            </a:r>
            <a:r>
              <a:rPr lang="fr-FR" sz="1600" dirty="0" smtClean="0"/>
              <a:t> </a:t>
            </a:r>
            <a:r>
              <a:rPr lang="fr-FR" sz="1600" b="1" dirty="0" smtClean="0"/>
              <a:t>: </a:t>
            </a:r>
            <a:r>
              <a:rPr lang="fr-FR" sz="1600" dirty="0" smtClean="0"/>
              <a:t>Transformer mon idée en un service/outil/dispositif.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MARKETING :</a:t>
            </a:r>
            <a:r>
              <a:rPr lang="fr-FR" sz="1600" dirty="0" smtClean="0"/>
              <a:t> Identifier précisément mon public cible et définir une stratégie pour le toucher.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CONCEPTION DE PROTOTYPE : </a:t>
            </a:r>
            <a:r>
              <a:rPr lang="fr-FR" sz="1600" dirty="0" smtClean="0"/>
              <a:t>Concevoir un objet, un espace, un stand…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COMMUNICATION VISUELLE : </a:t>
            </a:r>
            <a:r>
              <a:rPr lang="fr-FR" sz="1600" dirty="0" smtClean="0"/>
              <a:t>Concevoir un logo, une charte graphique, des supports de communication…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DÉVELOPPEMENT NUMÉRIQUE : </a:t>
            </a:r>
            <a:r>
              <a:rPr lang="fr-FR" sz="1600" dirty="0" smtClean="0"/>
              <a:t>Concevoir un prototype d’application, de site web…</a:t>
            </a:r>
            <a:endParaRPr lang="fr-FR" sz="1600" b="1" dirty="0" smtClean="0"/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JURIDIQUE / RÉGLEMENTAIRE</a:t>
            </a:r>
            <a:r>
              <a:rPr lang="fr-FR" sz="1600" dirty="0" smtClean="0"/>
              <a:t> </a:t>
            </a:r>
            <a:r>
              <a:rPr lang="fr-FR" sz="1600" b="1" dirty="0" smtClean="0"/>
              <a:t>:</a:t>
            </a:r>
            <a:r>
              <a:rPr lang="fr-FR" sz="1600" dirty="0" smtClean="0"/>
              <a:t> Identifier les freins éventuels et trouver des solutions.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TECHNIQUE : </a:t>
            </a:r>
            <a:r>
              <a:rPr lang="fr-FR" sz="1600" dirty="0" smtClean="0"/>
              <a:t>Préciser certains aspects techniques de l’expérimentation, estimer le potentiel de gain énergétique…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RÉSEAU :</a:t>
            </a:r>
            <a:r>
              <a:rPr lang="fr-FR" sz="1600" dirty="0" smtClean="0"/>
              <a:t> Être mis en lien avec des acteurs clefs que je ne parviens pas à mobiliser tout seul.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&gt; VISIBILITÉ </a:t>
            </a:r>
            <a:r>
              <a:rPr lang="fr-FR" sz="1600" dirty="0" smtClean="0"/>
              <a:t>: Donner la visibilité à mon expérimentation, à ma structure.</a:t>
            </a:r>
          </a:p>
          <a:p>
            <a:r>
              <a:rPr lang="fr-FR" sz="1600" dirty="0" smtClean="0"/>
              <a:t> </a:t>
            </a:r>
          </a:p>
          <a:p>
            <a:r>
              <a:rPr lang="fr-FR" sz="1600" b="1" dirty="0" smtClean="0"/>
              <a:t>Quelques mots pour préciser vos besoins :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rait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943">
            <a:off x="2696988" y="3393196"/>
            <a:ext cx="3972865" cy="99406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32726" y="2914952"/>
            <a:ext cx="6638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7F7F7F"/>
                </a:solidFill>
                <a:latin typeface="Calibri"/>
                <a:cs typeface="Calibri"/>
              </a:rPr>
              <a:t>VOTRE STRUCTURE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DE VOTRE STRUCTURE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7394" y="1233713"/>
            <a:ext cx="8851463" cy="5283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fr-FR" sz="1600" b="1" dirty="0" smtClean="0"/>
              <a:t>Nom de la structure qui porte le projet : </a:t>
            </a:r>
            <a:r>
              <a:rPr lang="fr-FR" sz="1600" dirty="0" smtClean="0"/>
              <a:t>..……………………………………………………………………………………………….</a:t>
            </a:r>
            <a:endParaRPr lang="fr-FR" sz="1600" b="1" dirty="0" smtClean="0"/>
          </a:p>
          <a:p>
            <a:pPr>
              <a:spcAft>
                <a:spcPts val="500"/>
              </a:spcAft>
            </a:pPr>
            <a:r>
              <a:rPr lang="fr-FR" sz="1600" b="1" dirty="0" smtClean="0"/>
              <a:t>Nombre de collaborateurs : </a:t>
            </a:r>
            <a:r>
              <a:rPr lang="fr-FR" sz="1600" dirty="0" smtClean="0"/>
              <a:t>………………………………………………………………………………………………………………………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Type de structure (entreprise, association, collectivité…) : </a:t>
            </a:r>
            <a:r>
              <a:rPr lang="fr-FR" sz="1600" dirty="0" smtClean="0"/>
              <a:t>……………………………………………………………………..</a:t>
            </a:r>
            <a:r>
              <a:rPr lang="fr-FR" sz="1600" b="1" dirty="0" smtClean="0"/>
              <a:t> </a:t>
            </a:r>
          </a:p>
          <a:p>
            <a:pPr>
              <a:spcAft>
                <a:spcPts val="500"/>
              </a:spcAft>
            </a:pPr>
            <a:r>
              <a:rPr lang="fr-FR" sz="1600" b="1" dirty="0" smtClean="0"/>
              <a:t>Coordonnées : </a:t>
            </a:r>
            <a:r>
              <a:rPr lang="fr-FR" sz="1600" dirty="0" smtClean="0"/>
              <a:t>..……………………………………………..…………………………………………………………………………………………</a:t>
            </a:r>
            <a:r>
              <a:rPr lang="fr-FR" sz="1600" b="1" dirty="0" smtClean="0"/>
              <a:t> </a:t>
            </a:r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.</a:t>
            </a:r>
            <a:endParaRPr lang="fr-FR" sz="1600" b="1" dirty="0" smtClean="0"/>
          </a:p>
          <a:p>
            <a:pPr>
              <a:spcAft>
                <a:spcPts val="500"/>
              </a:spcAft>
            </a:pPr>
            <a:r>
              <a:rPr lang="fr-FR" sz="1600" b="1" dirty="0" smtClean="0"/>
              <a:t>Site web : </a:t>
            </a:r>
            <a:r>
              <a:rPr lang="fr-FR" sz="1600" dirty="0" smtClean="0"/>
              <a:t>…………………………………………………………………………………………………………………………………………………</a:t>
            </a:r>
          </a:p>
          <a:p>
            <a:pPr>
              <a:spcAft>
                <a:spcPts val="500"/>
              </a:spcAft>
            </a:pPr>
            <a:endParaRPr lang="fr-FR" sz="1600" b="1" dirty="0" smtClean="0"/>
          </a:p>
          <a:p>
            <a:pPr>
              <a:spcAft>
                <a:spcPts val="500"/>
              </a:spcAft>
            </a:pPr>
            <a:r>
              <a:rPr lang="fr-FR" sz="1600" b="1" dirty="0" smtClean="0"/>
              <a:t>En cas de groupement, précisez les noms des structures partenaires, leur type (entreprise, association, collectivité…) et leur rôle dans l’expérimentation : </a:t>
            </a:r>
            <a:r>
              <a:rPr lang="fr-FR" sz="1600" dirty="0" smtClean="0"/>
              <a:t>….……………………………….…………………………………………….………………………………………………………………………………………………………………………………………………………………...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spcAft>
                <a:spcPts val="500"/>
              </a:spcAft>
            </a:pPr>
            <a:endParaRPr lang="fr-FR" sz="1600" b="1" dirty="0" smtClean="0"/>
          </a:p>
          <a:p>
            <a:r>
              <a:rPr lang="fr-FR" sz="1600" b="1" dirty="0" smtClean="0"/>
              <a:t>Nom et coordonnées du pilote de l’expérimentation : </a:t>
            </a:r>
            <a:r>
              <a:rPr lang="fr-FR" sz="1600" dirty="0" smtClean="0"/>
              <a:t>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.………………………………………………………………………………………………………………………………………………………………….</a:t>
            </a:r>
            <a:endParaRPr lang="fr-FR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DE VOTRE STRUCTURE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grpSp>
        <p:nvGrpSpPr>
          <p:cNvPr id="2" name="Grouper 13"/>
          <p:cNvGrpSpPr/>
          <p:nvPr/>
        </p:nvGrpSpPr>
        <p:grpSpPr>
          <a:xfrm>
            <a:off x="147394" y="895048"/>
            <a:ext cx="8851463" cy="5128381"/>
            <a:chOff x="147394" y="895048"/>
            <a:chExt cx="8851463" cy="5128381"/>
          </a:xfrm>
        </p:grpSpPr>
        <p:sp>
          <p:nvSpPr>
            <p:cNvPr id="9" name="Rectangle 8"/>
            <p:cNvSpPr/>
            <p:nvPr/>
          </p:nvSpPr>
          <p:spPr>
            <a:xfrm>
              <a:off x="147394" y="895048"/>
              <a:ext cx="8851463" cy="5128381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9795" y="1047449"/>
              <a:ext cx="8553920" cy="48187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684836" y="3350380"/>
              <a:ext cx="3689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Visuel</a:t>
              </a: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147394" y="6132287"/>
            <a:ext cx="885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Texte de présentation…</a:t>
            </a:r>
            <a:endParaRPr lang="fr-FR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ra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113" y="1518628"/>
            <a:ext cx="5441480" cy="446233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DE VOTRE STRUCTURE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6268" y="3259723"/>
            <a:ext cx="885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Texte / image / schéma… au choix</a:t>
            </a:r>
            <a:endParaRPr lang="fr-F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3" y="181429"/>
            <a:ext cx="6638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MODE D’EMPLOI DE CE FORMULAIRE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92538" y="1306286"/>
            <a:ext cx="85853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Quelques indications pour vous aider à remplir </a:t>
            </a:r>
          </a:p>
          <a:p>
            <a:endParaRPr lang="fr-FR" sz="1600" dirty="0" smtClean="0"/>
          </a:p>
          <a:p>
            <a:r>
              <a:rPr lang="fr-FR" sz="1600" dirty="0" smtClean="0"/>
              <a:t>&gt; Inutile </a:t>
            </a:r>
            <a:r>
              <a:rPr lang="fr-FR" sz="1600" dirty="0" smtClean="0"/>
              <a:t>de vous « étaler » : </a:t>
            </a:r>
            <a:r>
              <a:rPr lang="fr-FR" sz="1600" dirty="0" smtClean="0"/>
              <a:t>privilégiez les messages clairs et ciblés plutôt que les longs discours. </a:t>
            </a:r>
          </a:p>
          <a:p>
            <a:endParaRPr lang="fr-FR" sz="1600" dirty="0" smtClean="0"/>
          </a:p>
          <a:p>
            <a:r>
              <a:rPr lang="fr-FR" sz="1600" dirty="0" smtClean="0"/>
              <a:t>&gt; Pour les visuels demandés : insérez dans le diaporama des images illustrant au mieux votre propos. Il peut s’agir d’un montage, d’un croquis à la main, d’un schéma, d’une photo trouvée sur internet… Ce n’est pas la « qualité de réalisation » de l’image qui sera jugée.</a:t>
            </a:r>
          </a:p>
          <a:p>
            <a:endParaRPr lang="fr-FR" sz="1600" dirty="0" smtClean="0"/>
          </a:p>
          <a:p>
            <a:r>
              <a:rPr lang="fr-FR" sz="1600" dirty="0" smtClean="0"/>
              <a:t>&gt; Respecter le nombre de diapos du diaporama : par exemple,  votre projet et votre structure doivent être présentés en 3 diapos.</a:t>
            </a:r>
          </a:p>
          <a:p>
            <a:endParaRPr lang="fr-FR" sz="1600" dirty="0" smtClean="0"/>
          </a:p>
          <a:p>
            <a:r>
              <a:rPr lang="fr-FR" sz="1600" dirty="0" smtClean="0"/>
              <a:t>&gt; Une fois ce mode d’emploi lu, vous pouvez supprimer cette diapo.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rai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5501">
            <a:off x="2784593" y="3409716"/>
            <a:ext cx="3800592" cy="101249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32726" y="2914952"/>
            <a:ext cx="6638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7F7F7F"/>
                </a:solidFill>
                <a:latin typeface="Calibri"/>
                <a:cs typeface="Calibri"/>
              </a:rPr>
              <a:t>VOTRE PROJET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DU PROJET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grpSp>
        <p:nvGrpSpPr>
          <p:cNvPr id="2" name="Grouper 13"/>
          <p:cNvGrpSpPr/>
          <p:nvPr/>
        </p:nvGrpSpPr>
        <p:grpSpPr>
          <a:xfrm>
            <a:off x="147394" y="895048"/>
            <a:ext cx="8851463" cy="5128381"/>
            <a:chOff x="147394" y="895048"/>
            <a:chExt cx="8851463" cy="5128381"/>
          </a:xfrm>
        </p:grpSpPr>
        <p:sp>
          <p:nvSpPr>
            <p:cNvPr id="9" name="Rectangle 8"/>
            <p:cNvSpPr/>
            <p:nvPr/>
          </p:nvSpPr>
          <p:spPr>
            <a:xfrm>
              <a:off x="147394" y="895048"/>
              <a:ext cx="8851463" cy="5128381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9795" y="1047449"/>
              <a:ext cx="8553920" cy="48187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684836" y="3350380"/>
              <a:ext cx="3689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Visuel</a:t>
              </a: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147394" y="6132287"/>
            <a:ext cx="885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Texte de présentation…</a:t>
            </a:r>
            <a:endParaRPr lang="fr-F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DU PROJET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grpSp>
        <p:nvGrpSpPr>
          <p:cNvPr id="2" name="Grouper 13"/>
          <p:cNvGrpSpPr/>
          <p:nvPr/>
        </p:nvGrpSpPr>
        <p:grpSpPr>
          <a:xfrm>
            <a:off x="147394" y="895048"/>
            <a:ext cx="8851463" cy="5128381"/>
            <a:chOff x="147394" y="895048"/>
            <a:chExt cx="8851463" cy="5128381"/>
          </a:xfrm>
        </p:grpSpPr>
        <p:sp>
          <p:nvSpPr>
            <p:cNvPr id="9" name="Rectangle 8"/>
            <p:cNvSpPr/>
            <p:nvPr/>
          </p:nvSpPr>
          <p:spPr>
            <a:xfrm>
              <a:off x="147394" y="895048"/>
              <a:ext cx="8851463" cy="5128381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9795" y="1047449"/>
              <a:ext cx="8553920" cy="48187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684836" y="3350380"/>
              <a:ext cx="3689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Visuel</a:t>
              </a: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147394" y="6132287"/>
            <a:ext cx="885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Texte de présentation…</a:t>
            </a:r>
            <a:endParaRPr lang="fr-F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ra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113" y="1518628"/>
            <a:ext cx="5441480" cy="446233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PRÉSENTATION DU PROJET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6268" y="3259723"/>
            <a:ext cx="885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Texte / image / schéma… au choix</a:t>
            </a:r>
            <a:endParaRPr lang="fr-F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rait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7237">
            <a:off x="2356844" y="3455414"/>
            <a:ext cx="4545310" cy="117902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32726" y="2914952"/>
            <a:ext cx="6638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7F7F7F"/>
                </a:solidFill>
                <a:latin typeface="Calibri"/>
                <a:cs typeface="Calibri"/>
              </a:rPr>
              <a:t>L’EXPÉRIMENTATION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L’EXPÉRIMENTATION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7394" y="1233714"/>
            <a:ext cx="88514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Quelle est la plus-value de votre idée par rapport aux outils et dispositifs existants ?  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</a:t>
            </a:r>
          </a:p>
          <a:p>
            <a:endParaRPr lang="fr-FR" sz="1600" dirty="0" smtClean="0"/>
          </a:p>
          <a:p>
            <a:r>
              <a:rPr lang="fr-FR" sz="1600" b="1" dirty="0" smtClean="0"/>
              <a:t>À qui s’adresse votre expérimentation ? </a:t>
            </a:r>
            <a:r>
              <a:rPr lang="fr-FR" sz="1600" b="1" dirty="0" smtClean="0"/>
              <a:t>(profil d’usagers, type d’habitats, professionnels concernés… </a:t>
            </a:r>
            <a:r>
              <a:rPr lang="fr-FR" sz="1600" b="1" dirty="0" smtClean="0"/>
              <a:t>)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8" name="officeArt objec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65653" y="3049596"/>
            <a:ext cx="1545670" cy="380840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1" name="ZoneTexte 10"/>
          <p:cNvSpPr txBox="1"/>
          <p:nvPr/>
        </p:nvSpPr>
        <p:spPr>
          <a:xfrm>
            <a:off x="147394" y="3143670"/>
            <a:ext cx="64445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Sur quel territoire cette expérimentation pourrait-elle se dérouler ?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endParaRPr lang="fr-FR" sz="1600" dirty="0" smtClean="0"/>
          </a:p>
          <a:p>
            <a:r>
              <a:rPr lang="fr-FR" sz="1600" b="1" dirty="0" smtClean="0"/>
              <a:t>À quel moment du « parcours de rénovation » votre idée interviendrait-elle et pourquoi ?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</a:t>
            </a:r>
          </a:p>
          <a:p>
            <a:endParaRPr lang="fr-FR" sz="1600" dirty="0" smtClean="0"/>
          </a:p>
          <a:p>
            <a:endParaRPr lang="fr-FR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7394" y="181429"/>
            <a:ext cx="6226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7F7F7F"/>
                </a:solidFill>
              </a:rPr>
              <a:t>L’EXPÉRIMENTATION</a:t>
            </a:r>
            <a:endParaRPr lang="fr-FR" sz="2800" dirty="0" smtClean="0">
              <a:solidFill>
                <a:srgbClr val="7F7F7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7394" y="1233713"/>
            <a:ext cx="8851463" cy="501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 </a:t>
            </a:r>
          </a:p>
          <a:p>
            <a:r>
              <a:rPr lang="fr-FR" sz="1600" b="1" dirty="0" smtClean="0"/>
              <a:t>Quelles sont vos 2 atouts clefs pour cette expérimentation ?</a:t>
            </a:r>
          </a:p>
          <a:p>
            <a:r>
              <a:rPr lang="fr-FR" sz="1600" dirty="0" smtClean="0"/>
              <a:t>1. 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r>
              <a:rPr lang="fr-FR" sz="1600" dirty="0" smtClean="0"/>
              <a:t>2. 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endParaRPr lang="fr-FR" sz="1600" dirty="0" smtClean="0"/>
          </a:p>
          <a:p>
            <a:r>
              <a:rPr lang="fr-FR" sz="1600" b="1" dirty="0" smtClean="0"/>
              <a:t>Quelles sont les 2 difficultés que vous percevez pour expérimenter cette idée ?</a:t>
            </a:r>
          </a:p>
          <a:p>
            <a:r>
              <a:rPr lang="fr-FR" sz="1600" dirty="0" smtClean="0"/>
              <a:t>1. 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r>
              <a:rPr lang="fr-FR" sz="1600" dirty="0" smtClean="0"/>
              <a:t>2. 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endParaRPr lang="fr-FR" sz="1600" dirty="0" smtClean="0"/>
          </a:p>
          <a:p>
            <a:r>
              <a:rPr lang="fr-FR" sz="1600" b="1" dirty="0" smtClean="0"/>
              <a:t>Quel est votre intérêt à voir cette idée se concrétiser ? (ex : business model intéressant pour votre structure, sujet au cœur de vos missions, problématique « d’image », volonté d’ouvrir votre activité, etc.)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r>
              <a:rPr lang="fr-FR" sz="1600" dirty="0" smtClean="0"/>
              <a:t>………………………………………………………………………………………………………………………………………………………………….</a:t>
            </a:r>
          </a:p>
          <a:p>
            <a:endParaRPr lang="fr-F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7411</TotalTime>
  <Words>204</Words>
  <Application>Microsoft Office PowerPoint</Application>
  <PresentationFormat>Affichage à l'écran (4:3)</PresentationFormat>
  <Paragraphs>103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BD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 D</dc:creator>
  <cp:lastModifiedBy>ROZO Ariane</cp:lastModifiedBy>
  <cp:revision>37</cp:revision>
  <dcterms:created xsi:type="dcterms:W3CDTF">2017-09-28T09:39:03Z</dcterms:created>
  <dcterms:modified xsi:type="dcterms:W3CDTF">2017-09-28T12:55:46Z</dcterms:modified>
</cp:coreProperties>
</file>