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2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embeddedFontLst>
    <p:embeddedFont>
      <p:font typeface="Calibri" panose="020F0502020204030204" pitchFamily="34" charset="0"/>
      <p:regular r:id="rId6"/>
      <p:bold r:id="rId7"/>
      <p:italic r:id="rId8"/>
      <p:boldItalic r:id="rId9"/>
    </p:embeddedFont>
    <p:embeddedFont>
      <p:font typeface="Gill Sans" panose="020B0604020202020204" charset="0"/>
      <p:regular r:id="rId10"/>
      <p:bold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2" roundtripDataSignature="AMtx7mjlJnwCMQ9teMUl44musK1VsjatKQ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orent Saray-delabar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customschemas.google.com/relationships/presentationmetadata" Target="meta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notesMaster" Target="notesMasters/notesMaster1.xml"/><Relationship Id="rId15" Type="http://schemas.openxmlformats.org/officeDocument/2006/relationships/viewProps" Target="viewProps.xml"/><Relationship Id="rId10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RACY Cécile" userId="50aeae1c-1fba-4f5a-a9c4-e32078be23a2" providerId="ADAL" clId="{45D5FC08-03BE-449F-B89F-32DB83411997}"/>
    <pc:docChg chg="custSel modSld">
      <pc:chgData name="GRACY Cécile" userId="50aeae1c-1fba-4f5a-a9c4-e32078be23a2" providerId="ADAL" clId="{45D5FC08-03BE-449F-B89F-32DB83411997}" dt="2023-08-03T13:03:48.507" v="6" actId="14100"/>
      <pc:docMkLst>
        <pc:docMk/>
      </pc:docMkLst>
      <pc:sldChg chg="modSp mod">
        <pc:chgData name="GRACY Cécile" userId="50aeae1c-1fba-4f5a-a9c4-e32078be23a2" providerId="ADAL" clId="{45D5FC08-03BE-449F-B89F-32DB83411997}" dt="2023-08-03T13:03:48.507" v="6" actId="14100"/>
        <pc:sldMkLst>
          <pc:docMk/>
          <pc:sldMk cId="0" sldId="256"/>
        </pc:sldMkLst>
        <pc:spChg chg="mod">
          <ac:chgData name="GRACY Cécile" userId="50aeae1c-1fba-4f5a-a9c4-e32078be23a2" providerId="ADAL" clId="{45D5FC08-03BE-449F-B89F-32DB83411997}" dt="2023-08-03T13:03:48.507" v="6" actId="14100"/>
          <ac:spMkLst>
            <pc:docMk/>
            <pc:sldMk cId="0" sldId="256"/>
            <ac:spMk id="87" creationId="{00000000-0000-0000-0000-000000000000}"/>
          </ac:spMkLst>
        </pc:spChg>
      </pc:sldChg>
    </pc:docChg>
  </pc:docChgLst>
  <pc:docChgLst>
    <pc:chgData name="GRACY Cécile" userId="50aeae1c-1fba-4f5a-a9c4-e32078be23a2" providerId="ADAL" clId="{EFA91068-0B30-4536-A0B0-BFFFDC74EA86}"/>
    <pc:docChg chg="modSld">
      <pc:chgData name="GRACY Cécile" userId="50aeae1c-1fba-4f5a-a9c4-e32078be23a2" providerId="ADAL" clId="{EFA91068-0B30-4536-A0B0-BFFFDC74EA86}" dt="2023-06-01T15:44:23.909" v="0"/>
      <pc:docMkLst>
        <pc:docMk/>
      </pc:docMkLst>
      <pc:sldChg chg="modNotes">
        <pc:chgData name="GRACY Cécile" userId="50aeae1c-1fba-4f5a-a9c4-e32078be23a2" providerId="ADAL" clId="{EFA91068-0B30-4536-A0B0-BFFFDC74EA86}" dt="2023-06-01T15:44:23.909" v="0"/>
        <pc:sldMkLst>
          <pc:docMk/>
          <pc:sldMk cId="0" sldId="256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prath\Desktop\Analyse%20enqu&#234;te%20PB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prath\Desktop\Analyse%20enqu&#234;te%20PB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prath\Desktop\Analyse%20enqu&#234;te%20PB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prath\Desktop\Analyse%20enqu&#234;te%20PB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prath\Desktop\Analyse%20enqu&#234;te%20PB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en-US" sz="1400" b="0" i="0" u="none" strike="noStrike" kern="1200" cap="none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1400" b="0" i="0" u="none" strike="noStrike" kern="1200" cap="none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rPr>
              <a:t>Combien possédez-vous de logements destinés à la mise en location en tant que résidence principale ?</a:t>
            </a:r>
          </a:p>
        </c:rich>
      </c:tx>
      <c:layout>
        <c:manualLayout>
          <c:xMode val="edge"/>
          <c:yMode val="edge"/>
          <c:x val="0.11401764004959503"/>
          <c:y val="3.703703703703703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en-US" sz="1400" b="0" i="0" u="none" strike="noStrike" kern="1200" cap="none" spc="0" baseline="0">
              <a:solidFill>
                <a:prstClr val="black">
                  <a:lumMod val="65000"/>
                  <a:lumOff val="35000"/>
                </a:prst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>
        <c:manualLayout>
          <c:layoutTarget val="inner"/>
          <c:xMode val="edge"/>
          <c:yMode val="edge"/>
          <c:x val="3.3333333333333333E-2"/>
          <c:y val="0.33458333333333329"/>
          <c:w val="0.93888888888888888"/>
          <c:h val="0.46447543015456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Feuil1!$A$3</c:f>
              <c:strCache>
                <c:ptCount val="1"/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521-45AD-A1F3-67DF1DF9C69C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B521-45AD-A1F3-67DF1DF9C69C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B521-45AD-A1F3-67DF1DF9C69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Feuil1!$B$1:$F$1</c:f>
              <c:strCach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 ou plus</c:v>
                </c:pt>
              </c:strCache>
            </c:strRef>
          </c:cat>
          <c:val>
            <c:numRef>
              <c:f>Feuil1!$B$3:$F$3</c:f>
              <c:numCache>
                <c:formatCode>0.0%</c:formatCode>
                <c:ptCount val="5"/>
                <c:pt idx="0">
                  <c:v>0.45454545454545453</c:v>
                </c:pt>
                <c:pt idx="1">
                  <c:v>0.27272727272727271</c:v>
                </c:pt>
                <c:pt idx="2">
                  <c:v>9.0909090909090912E-2</c:v>
                </c:pt>
                <c:pt idx="4">
                  <c:v>0.18181818181818182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521-45AD-A1F3-67DF1DF9C6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30758096"/>
        <c:axId val="1730760592"/>
      </c:barChart>
      <c:catAx>
        <c:axId val="173075809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/>
                  <a:t>Nombre de logements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730760592"/>
        <c:crosses val="autoZero"/>
        <c:auto val="1"/>
        <c:lblAlgn val="ctr"/>
        <c:lblOffset val="100"/>
        <c:noMultiLvlLbl val="0"/>
      </c:catAx>
      <c:valAx>
        <c:axId val="1730760592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1730758096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1400" b="0" i="0" u="none" strike="noStrike" kern="1200" cap="none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1400" b="0" i="0" u="none" strike="noStrike" kern="1200" cap="none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rPr>
              <a:t>Type de bien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400" b="0" i="0" u="none" strike="noStrike" kern="1200" cap="none" spc="0" baseline="0">
              <a:solidFill>
                <a:prstClr val="black">
                  <a:lumMod val="65000"/>
                  <a:lumOff val="35000"/>
                </a:prst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Feuil1!$A$7</c:f>
              <c:strCache>
                <c:ptCount val="1"/>
                <c:pt idx="0">
                  <c:v>Type de bien</c:v>
                </c:pt>
              </c:strCache>
            </c:strRef>
          </c:tx>
          <c:dPt>
            <c:idx val="0"/>
            <c:bubble3D val="0"/>
            <c:spPr>
              <a:pattFill prst="ltUpDiag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ln w="19050">
                <a:solidFill>
                  <a:schemeClr val="lt1"/>
                </a:solidFill>
              </a:ln>
              <a:effectLst>
                <a:innerShdw blurRad="114300">
                  <a:schemeClr val="accent1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1-733A-49E2-A289-E773F0D476B8}"/>
              </c:ext>
            </c:extLst>
          </c:dPt>
          <c:dPt>
            <c:idx val="1"/>
            <c:bubble3D val="0"/>
            <c:spPr>
              <a:pattFill prst="ltUpDiag">
                <a:fgClr>
                  <a:schemeClr val="accent2"/>
                </a:fgClr>
                <a:bgClr>
                  <a:schemeClr val="accent2">
                    <a:lumMod val="20000"/>
                    <a:lumOff val="80000"/>
                  </a:schemeClr>
                </a:bgClr>
              </a:pattFill>
              <a:ln w="19050">
                <a:solidFill>
                  <a:schemeClr val="lt1"/>
                </a:solidFill>
              </a:ln>
              <a:effectLst>
                <a:innerShdw blurRad="114300">
                  <a:schemeClr val="accent2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3-733A-49E2-A289-E773F0D476B8}"/>
              </c:ext>
            </c:extLst>
          </c:dPt>
          <c:dPt>
            <c:idx val="2"/>
            <c:bubble3D val="0"/>
            <c:spPr>
              <a:pattFill prst="ltUpDiag">
                <a:fgClr>
                  <a:schemeClr val="accent3"/>
                </a:fgClr>
                <a:bgClr>
                  <a:schemeClr val="accent3">
                    <a:lumMod val="20000"/>
                    <a:lumOff val="80000"/>
                  </a:schemeClr>
                </a:bgClr>
              </a:pattFill>
              <a:ln w="19050">
                <a:solidFill>
                  <a:schemeClr val="lt1"/>
                </a:solidFill>
              </a:ln>
              <a:effectLst>
                <a:innerShdw blurRad="114300">
                  <a:schemeClr val="accent3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5-733A-49E2-A289-E773F0D476B8}"/>
              </c:ext>
            </c:extLst>
          </c:dPt>
          <c:dLbls>
            <c:dLbl>
              <c:idx val="0"/>
              <c:layout>
                <c:manualLayout>
                  <c:x val="-8.6603552349157984E-3"/>
                  <c:y val="-1.59100229658792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33A-49E2-A289-E773F0D476B8}"/>
                </c:ext>
              </c:extLst>
            </c:dLbl>
            <c:dLbl>
              <c:idx val="1"/>
              <c:layout>
                <c:manualLayout>
                  <c:x val="1.4744531933508312E-2"/>
                  <c:y val="1.21569699620881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33A-49E2-A289-E773F0D476B8}"/>
                </c:ext>
              </c:extLst>
            </c:dLbl>
            <c:dLbl>
              <c:idx val="2"/>
              <c:layout>
                <c:manualLayout>
                  <c:x val="1.4140419947506562E-2"/>
                  <c:y val="5.98170020414114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33A-49E2-A289-E773F0D476B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Feuil1!$B$5:$D$5</c:f>
              <c:strCache>
                <c:ptCount val="3"/>
                <c:pt idx="0">
                  <c:v>Maison</c:v>
                </c:pt>
                <c:pt idx="1">
                  <c:v>Appartement en copropriété</c:v>
                </c:pt>
                <c:pt idx="2">
                  <c:v>Immeuble</c:v>
                </c:pt>
              </c:strCache>
            </c:strRef>
          </c:cat>
          <c:val>
            <c:numRef>
              <c:f>Feuil1!$B$7:$D$7</c:f>
              <c:numCache>
                <c:formatCode>0.0%</c:formatCode>
                <c:ptCount val="3"/>
                <c:pt idx="0">
                  <c:v>0.54545454545454541</c:v>
                </c:pt>
                <c:pt idx="1">
                  <c:v>0.36363636363636365</c:v>
                </c:pt>
                <c:pt idx="2">
                  <c:v>9.0909090909090912E-2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33A-49E2-A289-E773F0D476B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extLst>
          <c:ext xmlns:c15="http://schemas.microsoft.com/office/drawing/2012/chart" uri="{02D57815-91ED-43cb-92C2-25804820EDAC}">
            <c15:filteredPie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Feuil1!$B$5</c15:sqref>
                        </c15:formulaRef>
                      </c:ext>
                    </c:extLst>
                    <c:strCache>
                      <c:ptCount val="1"/>
                      <c:pt idx="0">
                        <c:v>Maison</c:v>
                      </c:pt>
                    </c:strCache>
                  </c:strRef>
                </c:tx>
                <c:dPt>
                  <c:idx val="0"/>
                  <c:bubble3D val="0"/>
                  <c:spPr>
                    <a:pattFill prst="ltUpDiag">
                      <a:fgClr>
                        <a:schemeClr val="accent1"/>
                      </a:fgClr>
                      <a:bgClr>
                        <a:schemeClr val="accent1">
                          <a:lumMod val="20000"/>
                          <a:lumOff val="80000"/>
                        </a:schemeClr>
                      </a:bgClr>
                    </a:pattFill>
                    <a:ln w="19050">
                      <a:solidFill>
                        <a:schemeClr val="lt1"/>
                      </a:solidFill>
                    </a:ln>
                    <a:effectLst>
                      <a:innerShdw blurRad="114300">
                        <a:schemeClr val="accent1"/>
                      </a:innerShdw>
                    </a:effectLst>
                  </c:spPr>
                  <c:extLst>
                    <c:ext xmlns:c16="http://schemas.microsoft.com/office/drawing/2014/chart" uri="{C3380CC4-5D6E-409C-BE32-E72D297353CC}">
                      <c16:uniqueId val="{00000008-733A-49E2-A289-E773F0D476B8}"/>
                    </c:ext>
                  </c:extLst>
                </c:dPt>
                <c:dPt>
                  <c:idx val="1"/>
                  <c:bubble3D val="0"/>
                  <c:spPr>
                    <a:pattFill prst="ltUpDiag">
                      <a:fgClr>
                        <a:schemeClr val="accent2"/>
                      </a:fgClr>
                      <a:bgClr>
                        <a:schemeClr val="accent2">
                          <a:lumMod val="20000"/>
                          <a:lumOff val="80000"/>
                        </a:schemeClr>
                      </a:bgClr>
                    </a:pattFill>
                    <a:ln w="19050">
                      <a:solidFill>
                        <a:schemeClr val="lt1"/>
                      </a:solidFill>
                    </a:ln>
                    <a:effectLst>
                      <a:innerShdw blurRad="114300">
                        <a:schemeClr val="accent2"/>
                      </a:innerShdw>
                    </a:effectLst>
                  </c:spPr>
                  <c:extLst>
                    <c:ext xmlns:c16="http://schemas.microsoft.com/office/drawing/2014/chart" uri="{C3380CC4-5D6E-409C-BE32-E72D297353CC}">
                      <c16:uniqueId val="{0000000A-733A-49E2-A289-E773F0D476B8}"/>
                    </c:ext>
                  </c:extLst>
                </c:dPt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fr-FR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1"/>
                  <c:leaderLines>
                    <c:spPr>
                      <a:ln w="9525">
                        <a:solidFill>
                          <a:schemeClr val="tx1">
                            <a:lumMod val="35000"/>
                            <a:lumOff val="65000"/>
                          </a:schemeClr>
                        </a:solidFill>
                      </a:ln>
                      <a:effectLst/>
                    </c:spPr>
                  </c:leaderLines>
                  <c:extLst>
                    <c:ext uri="{CE6537A1-D6FC-4f65-9D91-7224C49458BB}"/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Feuil1!$B$5:$D$5</c15:sqref>
                        </c15:formulaRef>
                      </c:ext>
                    </c:extLst>
                    <c:strCache>
                      <c:ptCount val="3"/>
                      <c:pt idx="0">
                        <c:v>Maison</c:v>
                      </c:pt>
                      <c:pt idx="1">
                        <c:v>Appartement en copropriété</c:v>
                      </c:pt>
                      <c:pt idx="2">
                        <c:v>Immeuble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Feuil1!$C$5:$D$5</c15:sqref>
                        </c15:formulaRef>
                      </c:ext>
                    </c:extLst>
                    <c:numCache>
                      <c:formatCode>General</c:formatCode>
                      <c:ptCount val="2"/>
                      <c:pt idx="0">
                        <c:v>0</c:v>
                      </c:pt>
                      <c:pt idx="1">
                        <c:v>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733A-49E2-A289-E773F0D476B8}"/>
                  </c:ext>
                </c:extLst>
              </c15:ser>
            </c15:filteredPieSeries>
          </c:ext>
        </c:extLst>
      </c:pieChart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1400" b="0" i="0" u="none" strike="noStrike" kern="1200" cap="all" spc="0" baseline="0" dirty="0" err="1">
                <a:solidFill>
                  <a:prstClr val="black">
                    <a:lumMod val="65000"/>
                    <a:lumOff val="35000"/>
                  </a:prst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fr-FR" sz="1400" b="0" i="0" u="none" strike="noStrike" kern="1200" cap="none" spc="0" baseline="0" noProof="0" dirty="0">
                <a:solidFill>
                  <a:prstClr val="black">
                    <a:lumMod val="65000"/>
                    <a:lumOff val="35000"/>
                  </a:prstClr>
                </a:solidFill>
                <a:effectLst/>
                <a:latin typeface="+mn-lt"/>
                <a:ea typeface="+mn-ea"/>
                <a:cs typeface="+mn-cs"/>
              </a:rPr>
              <a:t>Quel est votre statut </a:t>
            </a:r>
            <a:r>
              <a:rPr lang="en-US" sz="1400" b="0" i="0" u="none" strike="noStrike" kern="1200" cap="none" spc="0" baseline="0" dirty="0">
                <a:solidFill>
                  <a:prstClr val="black">
                    <a:lumMod val="65000"/>
                    <a:lumOff val="35000"/>
                  </a:prstClr>
                </a:solidFill>
                <a:effectLst/>
                <a:latin typeface="+mn-lt"/>
                <a:ea typeface="+mn-ea"/>
                <a:cs typeface="+mn-cs"/>
              </a:rPr>
              <a:t>?</a:t>
            </a:r>
          </a:p>
        </c:rich>
      </c:tx>
      <c:layout>
        <c:manualLayout>
          <c:xMode val="edge"/>
          <c:yMode val="edge"/>
          <c:x val="0.25094258678892523"/>
          <c:y val="3.585495541245727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400" b="0" i="0" u="none" strike="noStrike" kern="1200" cap="all" spc="0" baseline="0" dirty="0" err="1">
              <a:solidFill>
                <a:prstClr val="black">
                  <a:lumMod val="65000"/>
                  <a:lumOff val="35000"/>
                </a:prstClr>
              </a:solidFill>
              <a:effectLst/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Feuil1!$A$14</c:f>
              <c:strCache>
                <c:ptCount val="1"/>
                <c:pt idx="0">
                  <c:v>Quel est votre statut ?</c:v>
                </c:pt>
              </c:strCache>
            </c:strRef>
          </c:tx>
          <c:dPt>
            <c:idx val="0"/>
            <c:bubble3D val="0"/>
            <c:spPr>
              <a:pattFill prst="ltUpDiag">
                <a:fgClr>
                  <a:schemeClr val="accent2"/>
                </a:fgClr>
                <a:bgClr>
                  <a:schemeClr val="accent2">
                    <a:lumMod val="20000"/>
                    <a:lumOff val="80000"/>
                  </a:schemeClr>
                </a:bgClr>
              </a:pattFill>
              <a:ln w="19050">
                <a:solidFill>
                  <a:schemeClr val="lt1"/>
                </a:solidFill>
              </a:ln>
              <a:effectLst>
                <a:innerShdw blurRad="114300">
                  <a:schemeClr val="accent2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1-304D-4825-BC23-9376CAA3FA58}"/>
              </c:ext>
            </c:extLst>
          </c:dPt>
          <c:dPt>
            <c:idx val="1"/>
            <c:bubble3D val="0"/>
            <c:spPr>
              <a:pattFill prst="ltUpDiag">
                <a:fgClr>
                  <a:schemeClr val="accent4"/>
                </a:fgClr>
                <a:bgClr>
                  <a:schemeClr val="accent4">
                    <a:lumMod val="20000"/>
                    <a:lumOff val="80000"/>
                  </a:schemeClr>
                </a:bgClr>
              </a:pattFill>
              <a:ln w="19050">
                <a:solidFill>
                  <a:schemeClr val="lt1"/>
                </a:solidFill>
              </a:ln>
              <a:effectLst>
                <a:innerShdw blurRad="114300">
                  <a:schemeClr val="accent4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3-304D-4825-BC23-9376CAA3FA58}"/>
              </c:ext>
            </c:extLst>
          </c:dPt>
          <c:dLbls>
            <c:dLbl>
              <c:idx val="0"/>
              <c:layout>
                <c:manualLayout>
                  <c:x val="4.2315179352580924E-2"/>
                  <c:y val="-0.10007983377077866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04D-4825-BC23-9376CAA3FA58}"/>
                </c:ext>
              </c:extLst>
            </c:dLbl>
            <c:dLbl>
              <c:idx val="1"/>
              <c:layout>
                <c:manualLayout>
                  <c:x val="1.1155074365704287E-2"/>
                  <c:y val="1.389946048410615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04D-4825-BC23-9376CAA3FA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Feuil1!$B$12:$C$12</c:f>
              <c:strCache>
                <c:ptCount val="2"/>
                <c:pt idx="0">
                  <c:v>Bailleur en nom propre</c:v>
                </c:pt>
                <c:pt idx="1">
                  <c:v>SCI</c:v>
                </c:pt>
              </c:strCache>
            </c:strRef>
          </c:cat>
          <c:val>
            <c:numRef>
              <c:f>Feuil1!$B$14:$C$14</c:f>
              <c:numCache>
                <c:formatCode>0.0%</c:formatCode>
                <c:ptCount val="2"/>
                <c:pt idx="0">
                  <c:v>0.81818181818181823</c:v>
                </c:pt>
                <c:pt idx="1">
                  <c:v>0.18181818181818182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04D-4825-BC23-9376CAA3FA58}"/>
            </c:ext>
          </c:extLst>
        </c:ser>
        <c:ser>
          <c:idx val="1"/>
          <c:order val="1"/>
          <c:tx>
            <c:strRef>
              <c:f>Feuil1!$B$12</c:f>
              <c:strCache>
                <c:ptCount val="1"/>
                <c:pt idx="0">
                  <c:v>Bailleur en nom propre</c:v>
                </c:pt>
              </c:strCache>
            </c:strRef>
          </c:tx>
          <c:dPt>
            <c:idx val="0"/>
            <c:bubble3D val="0"/>
            <c:spPr>
              <a:pattFill prst="ltUpDiag">
                <a:fgClr>
                  <a:schemeClr val="accent2"/>
                </a:fgClr>
                <a:bgClr>
                  <a:schemeClr val="accent2">
                    <a:lumMod val="20000"/>
                    <a:lumOff val="80000"/>
                  </a:schemeClr>
                </a:bgClr>
              </a:pattFill>
              <a:ln w="19050">
                <a:solidFill>
                  <a:schemeClr val="lt1"/>
                </a:solidFill>
              </a:ln>
              <a:effectLst>
                <a:innerShdw blurRad="114300">
                  <a:schemeClr val="accent2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6-304D-4825-BC23-9376CAA3FA58}"/>
              </c:ext>
            </c:extLst>
          </c:dPt>
          <c:cat>
            <c:strRef>
              <c:f>Feuil1!$B$12:$C$12</c:f>
              <c:strCache>
                <c:ptCount val="2"/>
                <c:pt idx="0">
                  <c:v>Bailleur en nom propre</c:v>
                </c:pt>
                <c:pt idx="1">
                  <c:v>SCI</c:v>
                </c:pt>
              </c:strCache>
            </c:strRef>
          </c:cat>
          <c:val>
            <c:numRef>
              <c:f>Feuil1!$C$12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04D-4825-BC23-9376CAA3FA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sz="1400" b="0" i="0" u="none" strike="noStrike" baseline="0" dirty="0">
                <a:effectLst/>
              </a:rPr>
              <a:t>Ce qui pourrait aider à engager des travaux de rénovation énergétique performants </a:t>
            </a:r>
            <a:r>
              <a:rPr lang="fr-FR" sz="1400" b="0" i="1" u="none" strike="noStrike" baseline="0" dirty="0">
                <a:effectLst/>
              </a:rPr>
              <a:t>(multi-réponses)</a:t>
            </a:r>
            <a:endParaRPr lang="fr-FR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E29-4B4F-9474-989D322CE395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E29-4B4F-9474-989D322CE395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DE29-4B4F-9474-989D322CE395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DE29-4B4F-9474-989D322CE395}"/>
              </c:ext>
            </c:extLst>
          </c:dPt>
          <c:dLbls>
            <c:dLbl>
              <c:idx val="0"/>
              <c:layout>
                <c:manualLayout>
                  <c:x val="-7.6585562355120738E-3"/>
                  <c:y val="-0.27459502132545938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E29-4B4F-9474-989D322CE395}"/>
                </c:ext>
              </c:extLst>
            </c:dLbl>
            <c:dLbl>
              <c:idx val="1"/>
              <c:layout>
                <c:manualLayout>
                  <c:x val="2.5528520785040205E-3"/>
                  <c:y val="-0.1704283546587927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E29-4B4F-9474-989D322CE395}"/>
                </c:ext>
              </c:extLst>
            </c:dLbl>
            <c:dLbl>
              <c:idx val="2"/>
              <c:layout>
                <c:manualLayout>
                  <c:x val="0"/>
                  <c:y val="-0.1111111111111111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E29-4B4F-9474-989D322CE395}"/>
                </c:ext>
              </c:extLst>
            </c:dLbl>
            <c:dLbl>
              <c:idx val="3"/>
              <c:layout>
                <c:manualLayout>
                  <c:x val="-1.0185067526415994E-16"/>
                  <c:y val="-0.1342592592592592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E29-4B4F-9474-989D322CE395}"/>
                </c:ext>
              </c:extLst>
            </c:dLbl>
            <c:dLbl>
              <c:idx val="4"/>
              <c:layout>
                <c:manualLayout>
                  <c:x val="1.0185067526415994E-16"/>
                  <c:y val="-6.018518518518527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E29-4B4F-9474-989D322CE39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Feuil1!$B$26:$F$26</c:f>
              <c:strCache>
                <c:ptCount val="5"/>
                <c:pt idx="0">
                  <c:v>Développement d'aides financières</c:v>
                </c:pt>
                <c:pt idx="1">
                  <c:v>Accompagnement aux démarches administratives</c:v>
                </c:pt>
                <c:pt idx="2">
                  <c:v>Vision sur la rentabilité des travaux par rapport à l'investissement</c:v>
                </c:pt>
                <c:pt idx="3">
                  <c:v>Accompagnement à la priorisation des travaux</c:v>
                </c:pt>
                <c:pt idx="4">
                  <c:v>Mise en relation avec des artisans qualifiés</c:v>
                </c:pt>
              </c:strCache>
            </c:strRef>
          </c:cat>
          <c:val>
            <c:numRef>
              <c:f>Feuil1!$B$28:$F$28</c:f>
              <c:numCache>
                <c:formatCode>0.0%</c:formatCode>
                <c:ptCount val="5"/>
                <c:pt idx="0">
                  <c:v>0.90909090909090906</c:v>
                </c:pt>
                <c:pt idx="1">
                  <c:v>0.54545454545454541</c:v>
                </c:pt>
                <c:pt idx="2">
                  <c:v>0.36363636363636365</c:v>
                </c:pt>
                <c:pt idx="3">
                  <c:v>0.45454545454545453</c:v>
                </c:pt>
                <c:pt idx="4">
                  <c:v>9.0909090909090912E-2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Feuil1!#REF!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15:tx>
              </c15:filteredSeriesTitle>
            </c:ext>
            <c:ext xmlns:c16="http://schemas.microsoft.com/office/drawing/2014/chart" uri="{C3380CC4-5D6E-409C-BE32-E72D297353CC}">
              <c16:uniqueId val="{00000009-DE29-4B4F-9474-989D322CE39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934798832"/>
        <c:axId val="1934799664"/>
      </c:barChart>
      <c:catAx>
        <c:axId val="1934798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934799664"/>
        <c:crosses val="autoZero"/>
        <c:auto val="1"/>
        <c:lblAlgn val="ctr"/>
        <c:lblOffset val="100"/>
        <c:noMultiLvlLbl val="0"/>
      </c:catAx>
      <c:valAx>
        <c:axId val="1934799664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19347988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cap="none" spc="2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dirty="0"/>
              <a:t>Motivations</a:t>
            </a:r>
            <a:r>
              <a:rPr lang="fr-FR" baseline="0" dirty="0"/>
              <a:t> pour réaliser des travaux de rénovation énergétique</a:t>
            </a:r>
            <a:endParaRPr lang="fr-FR" dirty="0"/>
          </a:p>
        </c:rich>
      </c:tx>
      <c:layout>
        <c:manualLayout>
          <c:xMode val="edge"/>
          <c:yMode val="edge"/>
          <c:x val="0.12602201445121344"/>
          <c:y val="2.51864645745694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cap="none" spc="2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lumMod val="110000"/>
                    <a:satMod val="105000"/>
                    <a:tint val="67000"/>
                  </a:schemeClr>
                </a:gs>
                <a:gs pos="50000">
                  <a:schemeClr val="accent1">
                    <a:lumMod val="105000"/>
                    <a:satMod val="103000"/>
                    <a:tint val="73000"/>
                  </a:schemeClr>
                </a:gs>
                <a:gs pos="100000">
                  <a:schemeClr val="accent1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4"/>
              </a:soli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055A-4CEA-9993-93DDDEDD0C08}"/>
              </c:ext>
            </c:extLst>
          </c:dPt>
          <c:dPt>
            <c:idx val="2"/>
            <c:invertIfNegative val="0"/>
            <c:bubble3D val="0"/>
            <c:spPr>
              <a:solidFill>
                <a:srgbClr val="00B0F0"/>
              </a:soli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055A-4CEA-9993-93DDDEDD0C08}"/>
              </c:ext>
            </c:extLst>
          </c:dPt>
          <c:dPt>
            <c:idx val="3"/>
            <c:invertIfNegative val="0"/>
            <c:bubble3D val="0"/>
            <c:spPr>
              <a:solidFill>
                <a:srgbClr val="7030A0"/>
              </a:soli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055A-4CEA-9993-93DDDEDD0C0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Feuil1!$B$22:$E$22</c:f>
              <c:strCache>
                <c:ptCount val="4"/>
                <c:pt idx="0">
                  <c:v>Améliorer la performance et le confort</c:v>
                </c:pt>
                <c:pt idx="1">
                  <c:v>Rendre le logement décent</c:v>
                </c:pt>
                <c:pt idx="2">
                  <c:v>Diminuer les charges pour le locataire et s'assurer du paiement du loyer</c:v>
                </c:pt>
                <c:pt idx="3">
                  <c:v>Se conformer à la réglementation sur l'interdiction de louer des "passoires thermiques"</c:v>
                </c:pt>
              </c:strCache>
            </c:strRef>
          </c:cat>
          <c:val>
            <c:numRef>
              <c:f>Feuil1!$B$24:$E$24</c:f>
              <c:numCache>
                <c:formatCode>0.0%</c:formatCode>
                <c:ptCount val="4"/>
                <c:pt idx="0">
                  <c:v>0.72727272727272729</c:v>
                </c:pt>
                <c:pt idx="1">
                  <c:v>0.54545454545454541</c:v>
                </c:pt>
                <c:pt idx="2">
                  <c:v>0.18181818181818182</c:v>
                </c:pt>
                <c:pt idx="3" formatCode="0%">
                  <c:v>0.54545454545454541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55A-4CEA-9993-93DDDEDD0C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662497328"/>
        <c:axId val="1662491920"/>
      </c:barChart>
      <c:catAx>
        <c:axId val="1662497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662491920"/>
        <c:crosses val="autoZero"/>
        <c:auto val="1"/>
        <c:lblAlgn val="ctr"/>
        <c:lblOffset val="100"/>
        <c:noMultiLvlLbl val="0"/>
      </c:catAx>
      <c:valAx>
        <c:axId val="1662491920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16624973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ltUpDiag">
        <a:fgClr>
          <a:schemeClr val="phClr"/>
        </a:fgClr>
        <a:bgClr>
          <a:schemeClr val="phClr">
            <a:lumMod val="20000"/>
            <a:lumOff val="80000"/>
          </a:schemeClr>
        </a:bgClr>
      </a:pattFill>
      <a:ln w="19050">
        <a:solidFill>
          <a:schemeClr val="lt1"/>
        </a:solidFill>
      </a:ln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phClr">
            <a:lumMod val="20000"/>
            <a:lumOff val="80000"/>
          </a:schemeClr>
        </a:bgClr>
      </a:pattFill>
      <a:ln w="19050">
        <a:solidFill>
          <a:schemeClr val="lt1"/>
        </a:solidFill>
      </a:ln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ltUpDiag">
        <a:fgClr>
          <a:schemeClr val="phClr"/>
        </a:fgClr>
        <a:bgClr>
          <a:schemeClr val="phClr">
            <a:lumMod val="20000"/>
            <a:lumOff val="80000"/>
          </a:schemeClr>
        </a:bgClr>
      </a:pattFill>
      <a:ln w="19050">
        <a:solidFill>
          <a:schemeClr val="lt1"/>
        </a:solidFill>
      </a:ln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phClr">
            <a:lumMod val="20000"/>
            <a:lumOff val="80000"/>
          </a:schemeClr>
        </a:bgClr>
      </a:pattFill>
      <a:ln w="19050">
        <a:solidFill>
          <a:schemeClr val="lt1"/>
        </a:solidFill>
      </a:ln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6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2-01-13T10:09:06.114" idx="1">
    <p:pos x="361" y="260"/>
    <p:text>point sur les SCI</p:text>
    <p:extLst>
      <p:ext uri="{C676402C-5697-4E1C-873F-D02D1690AC5C}">
        <p15:threadingInfo xmlns:p15="http://schemas.microsoft.com/office/powerpoint/2012/main" timeZoneBias="0"/>
      </p:ext>
      <p:ext uri="http://customooxmlschemas.google.com/">
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commentPostId="AAAAUQM1dA8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10afef62f1d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g10afef62f1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e de titr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texte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3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vertical et texte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4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contenu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de section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ux contenus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seul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 avec légende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avec légende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2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2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5.xml"/><Relationship Id="rId3" Type="http://schemas.openxmlformats.org/officeDocument/2006/relationships/chart" Target="../charts/chart1.xml"/><Relationship Id="rId7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4" name="Google Shape;84;p1"/>
          <p:cNvGraphicFramePr/>
          <p:nvPr/>
        </p:nvGraphicFramePr>
        <p:xfrm>
          <a:off x="131833" y="572166"/>
          <a:ext cx="4968240" cy="29260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5" name="Google Shape;85;p1"/>
          <p:cNvGraphicFramePr/>
          <p:nvPr/>
        </p:nvGraphicFramePr>
        <p:xfrm>
          <a:off x="5100073" y="388955"/>
          <a:ext cx="3573410" cy="29260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6" name="Google Shape;86;p1"/>
          <p:cNvGraphicFramePr/>
          <p:nvPr/>
        </p:nvGraphicFramePr>
        <p:xfrm>
          <a:off x="8618589" y="435175"/>
          <a:ext cx="3573411" cy="28336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87" name="Google Shape;87;p1"/>
          <p:cNvSpPr txBox="1"/>
          <p:nvPr/>
        </p:nvSpPr>
        <p:spPr>
          <a:xfrm>
            <a:off x="192349" y="65843"/>
            <a:ext cx="5903651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Résultats de l’enquête « bailleurs »        </a:t>
            </a:r>
            <a:r>
              <a:rPr lang="fr-FR" sz="18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13 janvier 2022</a:t>
            </a:r>
            <a:endParaRPr sz="2000" i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8" name="Google Shape;88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1272758" y="5947441"/>
            <a:ext cx="736102" cy="7200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89" name="Google Shape;89;p1"/>
          <p:cNvGraphicFramePr/>
          <p:nvPr/>
        </p:nvGraphicFramePr>
        <p:xfrm>
          <a:off x="6496050" y="3487220"/>
          <a:ext cx="4974828" cy="29260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90" name="Google Shape;90;p1"/>
          <p:cNvGraphicFramePr/>
          <p:nvPr/>
        </p:nvGraphicFramePr>
        <p:xfrm>
          <a:off x="278814" y="3536012"/>
          <a:ext cx="5289798" cy="30824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"/>
          <p:cNvSpPr txBox="1"/>
          <p:nvPr/>
        </p:nvSpPr>
        <p:spPr>
          <a:xfrm>
            <a:off x="574090" y="414104"/>
            <a:ext cx="10635448" cy="6029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 b="1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Inventaire des idées pour la création d’outils Expérénos</a:t>
            </a:r>
            <a:r>
              <a:rPr lang="fr-FR" sz="2000" b="1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 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just" rtl="0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ill Sans"/>
              <a:buChar char="-"/>
            </a:pPr>
            <a:r>
              <a:rPr lang="fr-FR" sz="14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Outil d’aide à la qualification de la demande et à l’orientation des projets : création de scénarii pour avoir le bon argumentaire en fonction du profil du bailleur </a:t>
            </a:r>
            <a:r>
              <a:rPr lang="fr-FR" sz="1400" i="1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(ne pas faire peur et ne pas perdre le propriétaire)</a:t>
            </a:r>
            <a:r>
              <a:rPr lang="fr-FR" sz="14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 ; 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just" rtl="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ill Sans"/>
              <a:buChar char="-"/>
            </a:pPr>
            <a:r>
              <a:rPr lang="fr-FR" sz="14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Outil de simulation des travaux avec mise en évidence du retour sur investissement en prenant en compte le coût des travaux et les aides financières mobilisables ;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just" rtl="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ill Sans"/>
              <a:buChar char="-"/>
            </a:pPr>
            <a:r>
              <a:rPr lang="fr-FR" sz="14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Guide exhaustif sur les aides financières dédié aux </a:t>
            </a:r>
            <a:r>
              <a:rPr lang="fr-FR" sz="14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0"/>
                  </a:ext>
                </a:extLst>
              </a:rPr>
              <a:t>propriétaires bailleurs</a:t>
            </a:r>
            <a:r>
              <a:rPr lang="fr-FR" sz="14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 ;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ill Sans"/>
              <a:buChar char="-"/>
            </a:pPr>
            <a:r>
              <a:rPr lang="fr-FR" sz="14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Guide complet de présentation des dispositifs d’accompagnement ;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just" rtl="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ill Sans"/>
              <a:buChar char="-"/>
            </a:pPr>
            <a:r>
              <a:rPr lang="fr-FR" sz="14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Outil d’aide à la décision / de mise en évidence des travaux et aides mobilisables au moment de l’acquisition </a:t>
            </a:r>
            <a:r>
              <a:rPr lang="fr-FR" sz="1400" i="1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– partenariat à créer avec les professionnels de la transaction immobilière</a:t>
            </a:r>
            <a:r>
              <a:rPr lang="fr-FR" sz="14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 ;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just" rtl="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ill Sans"/>
              <a:buChar char="-"/>
            </a:pPr>
            <a:r>
              <a:rPr lang="fr-FR" sz="14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Travail sur les étiquettes énergétiques et développement de la notion de valeur verte ;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just" rtl="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ill Sans"/>
              <a:buChar char="-"/>
            </a:pPr>
            <a:r>
              <a:rPr lang="fr-FR" sz="14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Création d’un outil sur la défiscalisation ;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just" rtl="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ill Sans"/>
              <a:buChar char="-"/>
            </a:pPr>
            <a:r>
              <a:rPr lang="fr-FR" sz="14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Création de fiches exemples chiffrées sur une rénovation d’un appartement, d’une maison type 1930… ;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just" rtl="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ill Sans"/>
              <a:buChar char="-"/>
            </a:pPr>
            <a:r>
              <a:rPr lang="fr-FR" sz="14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Création d’un outil d’aide sur les étapes pour réaliser des travaux de rénovation : chronologie / infos administratives / point sur les aides (ex : frise chronologique…) ;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just" rtl="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ill Sans"/>
              <a:buChar char="-"/>
            </a:pPr>
            <a:r>
              <a:rPr lang="fr-FR" sz="14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Sensibilisation à la rénovation performante avec un marketing dirigé ;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just" rtl="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ill Sans"/>
              <a:buChar char="-"/>
            </a:pPr>
            <a:r>
              <a:rPr lang="fr-FR" sz="14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Partenariats avec des pro : Notaire (besoin ? outils ?).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6" name="Google Shape;96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272758" y="5947441"/>
            <a:ext cx="736102" cy="72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10afef62f1d_0_0"/>
          <p:cNvSpPr txBox="1"/>
          <p:nvPr/>
        </p:nvSpPr>
        <p:spPr>
          <a:xfrm>
            <a:off x="574090" y="414104"/>
            <a:ext cx="10635300" cy="281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 b="1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Inventaire des idées pour la création d’outils Expérénos</a:t>
            </a:r>
            <a:r>
              <a:rPr lang="fr-FR" sz="2000" b="1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 </a:t>
            </a:r>
            <a:endParaRPr sz="2000" b="1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1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marL="342900" marR="0" lvl="0" indent="-342900" algn="just" rtl="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ill Sans"/>
              <a:buChar char="-"/>
            </a:pPr>
            <a:r>
              <a:rPr lang="fr-FR" u="sng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Définir une stratégie mobilisation des propriétaires bailleurs. </a:t>
            </a:r>
            <a:endParaRPr u="sng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marL="342900" marR="0" lvl="0" indent="-342900" algn="just" rtl="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ill Sans"/>
              <a:buChar char="-"/>
            </a:pPr>
            <a:r>
              <a:rPr lang="fr-FR" u="sng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outil 1 </a:t>
            </a:r>
            <a:r>
              <a:rPr lang="fr-FR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: une “carte des droits” pour les propriétaires bailleurs (dispositifs d’accompagnement et dispositif d’aides) ⇒ à voir comment préciser par commune / bien dissocier la défiscalisation pour la rentabilité.</a:t>
            </a:r>
            <a:endParaRPr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marL="342900" marR="0" lvl="0" indent="-342900" algn="just" rtl="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ill Sans"/>
              <a:buChar char="-"/>
            </a:pPr>
            <a:r>
              <a:rPr lang="fr-FR" u="sng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outil 2 : une calculette ROI,</a:t>
            </a:r>
            <a:r>
              <a:rPr lang="fr-FR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 retour sur investissement. “on veut quand même que ce soit un peu rentable” ⇒ attention à bien intégrer le temps consacré par le PB dans une calculette. Ils aimeraient bien avoir une clé en main. S’appuyer sur le logiciel des juristes (plan de financement)</a:t>
            </a:r>
            <a:endParaRPr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pic>
        <p:nvPicPr>
          <p:cNvPr id="102" name="Google Shape;102;g10afef62f1d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272758" y="5947441"/>
            <a:ext cx="736102" cy="72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394</Words>
  <Application>Microsoft Office PowerPoint</Application>
  <PresentationFormat>Grand écran</PresentationFormat>
  <Paragraphs>34</Paragraphs>
  <Slides>3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Gill Sans</vt:lpstr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Coralie PRATH</dc:creator>
  <cp:lastModifiedBy>GRACY Cécile</cp:lastModifiedBy>
  <cp:revision>1</cp:revision>
  <dcterms:created xsi:type="dcterms:W3CDTF">2022-01-10T14:20:45Z</dcterms:created>
  <dcterms:modified xsi:type="dcterms:W3CDTF">2023-08-03T13:03:58Z</dcterms:modified>
</cp:coreProperties>
</file>