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itsw2Fvuh/dhYURIRCi2KkLBv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652ABC-5730-4BFB-83F3-0ED7F912D467}">
  <a:tblStyle styleId="{CB652ABC-5730-4BFB-83F3-0ED7F912D4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038" y="0"/>
            <a:ext cx="70889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1" y="-43134"/>
            <a:ext cx="5103039" cy="7106194"/>
          </a:xfrm>
          <a:prstGeom prst="rect">
            <a:avLst/>
          </a:prstGeom>
          <a:solidFill>
            <a:srgbClr val="D39025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ctrTitle"/>
          </p:nvPr>
        </p:nvSpPr>
        <p:spPr>
          <a:xfrm>
            <a:off x="120061" y="1412649"/>
            <a:ext cx="486291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fr-FR">
                <a:solidFill>
                  <a:schemeClr val="lt1"/>
                </a:solidFill>
              </a:rPr>
              <a:t>Auto-Rénovation Accompagnée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4020672" y="5049852"/>
            <a:ext cx="7994865" cy="100804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3584" y="5154504"/>
            <a:ext cx="1799787" cy="7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8556" y="5151244"/>
            <a:ext cx="2194255" cy="737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lterTech8\Documents\02_Communication\Logos\logo sundgau.jpg"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50028" y="5192704"/>
            <a:ext cx="2585822" cy="69618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 txBox="1"/>
          <p:nvPr>
            <p:ph type="title"/>
          </p:nvPr>
        </p:nvSpPr>
        <p:spPr>
          <a:xfrm>
            <a:off x="220575" y="11850"/>
            <a:ext cx="1175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4800">
                <a:solidFill>
                  <a:schemeClr val="lt1"/>
                </a:solidFill>
              </a:rPr>
              <a:t>Conclusion : </a:t>
            </a:r>
            <a:r>
              <a:rPr b="1" i="1" lang="fr-FR" sz="4800">
                <a:solidFill>
                  <a:schemeClr val="lt1"/>
                </a:solidFill>
              </a:rPr>
              <a:t>des réponses aux enjeux </a:t>
            </a:r>
            <a:endParaRPr b="1" i="1" sz="4800">
              <a:solidFill>
                <a:schemeClr val="lt1"/>
              </a:solidFill>
            </a:endParaRPr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9025"/>
              </a:buClr>
              <a:buSzPts val="2800"/>
              <a:buNone/>
            </a:pPr>
            <a:r>
              <a:rPr b="1" i="1" lang="fr-FR">
                <a:solidFill>
                  <a:srgbClr val="D39025"/>
                </a:solidFill>
              </a:rPr>
              <a:t>Climatiques, Patrimoniaux et Sociaux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fr-FR"/>
              <a:t>Faciliter, massifier les rénovations thermiques performantes et améliorer la qualité de l’air des logements anciens.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Réhabilitation des maisons de village permettant de sauver et de valoriser le patrimoine rural ancien et d’occuper les logements vacants.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Maintien des habitants dans les centres bourgs.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Rénovation thermique des logements sociaux dans les villes.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8" name="Google Shape;178;p10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i="1" lang="fr-FR" sz="4800">
                <a:solidFill>
                  <a:schemeClr val="lt1"/>
                </a:solidFill>
              </a:rPr>
              <a:t>Conclusion :</a:t>
            </a:r>
            <a:r>
              <a:rPr b="1" i="1" lang="fr-FR" sz="4800">
                <a:solidFill>
                  <a:schemeClr val="lt1"/>
                </a:solidFill>
              </a:rPr>
              <a:t> des réponses aux </a:t>
            </a:r>
            <a:r>
              <a:rPr b="1" i="1" lang="fr-FR" sz="4800">
                <a:solidFill>
                  <a:schemeClr val="lt1"/>
                </a:solidFill>
              </a:rPr>
              <a:t>besoins</a:t>
            </a:r>
            <a:endParaRPr b="1" i="1" sz="4800">
              <a:solidFill>
                <a:schemeClr val="lt1"/>
              </a:solidFill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 txBox="1"/>
          <p:nvPr>
            <p:ph idx="1" type="body"/>
          </p:nvPr>
        </p:nvSpPr>
        <p:spPr>
          <a:xfrm>
            <a:off x="609600" y="1582057"/>
            <a:ext cx="10744200" cy="459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9025"/>
              </a:buClr>
              <a:buSzPts val="2800"/>
              <a:buNone/>
            </a:pPr>
            <a:r>
              <a:rPr b="1" i="1" lang="fr-FR">
                <a:solidFill>
                  <a:srgbClr val="D39025"/>
                </a:solidFill>
              </a:rPr>
              <a:t>Pour les particuliers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fr-FR"/>
              <a:t>L’assistance d’un professionnel pour certaines phases de leur chantier.</a:t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Un accompagnement qui va les aider à choisir les solutions techniques et les matériaux performants et adaptés à leur bâtiment.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Un diagnostic thermique permettant de fixer le plan de financement des travaux à engager.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Une aide pour le phasage des travaux et leurs priorités (les travaux envisagés vont souvent s’étaler sur plusieurs mois).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Perspectives et développement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 txBox="1"/>
          <p:nvPr>
            <p:ph idx="1" type="body"/>
          </p:nvPr>
        </p:nvSpPr>
        <p:spPr>
          <a:xfrm>
            <a:off x="838199" y="1454512"/>
            <a:ext cx="10515600" cy="4880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i="1"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Création d’un </a:t>
            </a:r>
            <a:r>
              <a:rPr b="1" lang="fr-FR"/>
              <a:t>collectif d’acteurs</a:t>
            </a:r>
            <a:r>
              <a:rPr lang="fr-FR"/>
              <a:t>, regroupant des professionnels, des associations, des institutions et des collectivités.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Multiplier les </a:t>
            </a:r>
            <a:r>
              <a:rPr b="1" lang="fr-FR"/>
              <a:t>chantiers-écoles </a:t>
            </a:r>
            <a:r>
              <a:rPr lang="fr-FR"/>
              <a:t>pour diffuser les savoirs faires et multiplier le nombre d’individus formés devant à leur tour « sachant ».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Répondre aux problématiques liées à la </a:t>
            </a:r>
            <a:r>
              <a:rPr b="1" lang="fr-FR"/>
              <a:t>précarité énergétique</a:t>
            </a:r>
            <a:r>
              <a:rPr lang="fr-FR"/>
              <a:t> des personnes avec des faibles revenus en isolant les logements anciens.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-206829" y="-182388"/>
            <a:ext cx="12605700" cy="1894800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rénovation énergétique en France</a:t>
            </a:r>
            <a:endParaRPr i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9025"/>
              </a:buClr>
              <a:buSzPts val="3200"/>
              <a:buNone/>
            </a:pPr>
            <a:r>
              <a:rPr b="1" lang="fr-FR" sz="3200">
                <a:solidFill>
                  <a:srgbClr val="D39025"/>
                </a:solidFill>
              </a:rPr>
              <a:t>Ambitions SNBC </a:t>
            </a:r>
            <a:r>
              <a:rPr b="1" lang="fr-FR"/>
              <a:t>: </a:t>
            </a:r>
            <a:r>
              <a:rPr lang="fr-FR"/>
              <a:t>rénover 700 000 logements / an au niveau BBC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fr-FR"/>
              <a:t>Actuellement </a:t>
            </a:r>
            <a:r>
              <a:rPr lang="fr-FR"/>
              <a:t>: 250 000 rénovations globales / 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9025"/>
              </a:buClr>
              <a:buSzPts val="3200"/>
              <a:buNone/>
            </a:pPr>
            <a:r>
              <a:rPr b="1" lang="fr-FR" sz="3200">
                <a:solidFill>
                  <a:srgbClr val="D39025"/>
                </a:solidFill>
              </a:rPr>
              <a:t>Les freins </a:t>
            </a:r>
            <a:r>
              <a:rPr lang="fr-FR"/>
              <a:t>:</a:t>
            </a:r>
            <a:br>
              <a:rPr lang="fr-FR"/>
            </a:br>
            <a:r>
              <a:rPr lang="fr-FR"/>
              <a:t>- manque de personnel dans le bâtiment</a:t>
            </a:r>
            <a:br>
              <a:rPr lang="fr-FR"/>
            </a:br>
            <a:r>
              <a:rPr lang="fr-FR"/>
              <a:t>- manque de qualification aux métiers de la rénovation énergétique</a:t>
            </a:r>
            <a:br>
              <a:rPr lang="fr-FR"/>
            </a:br>
            <a:r>
              <a:rPr lang="fr-FR"/>
              <a:t>- délai d’attente trop long pour les chantiers</a:t>
            </a:r>
            <a:br>
              <a:rPr lang="fr-FR"/>
            </a:br>
            <a:r>
              <a:rPr lang="fr-FR"/>
              <a:t>- coûts des chantiers trop élevés pour une partie de la population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-206829" y="-182388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>
            <p:ph type="title"/>
          </p:nvPr>
        </p:nvSpPr>
        <p:spPr>
          <a:xfrm>
            <a:off x="373487" y="102272"/>
            <a:ext cx="117058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L’auto-rénovation, une pratique courante</a:t>
            </a:r>
            <a:endParaRPr i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9025"/>
              </a:buClr>
              <a:buSzPts val="3200"/>
              <a:buNone/>
            </a:pPr>
            <a:r>
              <a:rPr b="1" lang="fr-FR" sz="3200">
                <a:solidFill>
                  <a:srgbClr val="D39025"/>
                </a:solidFill>
              </a:rPr>
              <a:t>Constat </a:t>
            </a:r>
            <a:r>
              <a:rPr b="1" lang="fr-FR"/>
              <a:t>: </a:t>
            </a:r>
            <a:r>
              <a:rPr lang="fr-FR"/>
              <a:t>40% des rénovations énergétique sont réalisés par les propriétaires eux-mêmes </a:t>
            </a:r>
            <a:r>
              <a:rPr lang="fr-FR" sz="2000"/>
              <a:t>(2017, TREMI)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9025"/>
              </a:buClr>
              <a:buSzPts val="3200"/>
              <a:buNone/>
            </a:pPr>
            <a:r>
              <a:rPr b="1" lang="fr-FR" sz="3200">
                <a:solidFill>
                  <a:srgbClr val="D39025"/>
                </a:solidFill>
              </a:rPr>
              <a:t>Accompagner les pratiques par une offre territoriale pour </a:t>
            </a:r>
            <a:r>
              <a:rPr b="1" lang="fr-FR" sz="3200"/>
              <a:t>:</a:t>
            </a:r>
            <a:r>
              <a:rPr b="1" lang="fr-FR" sz="3200">
                <a:solidFill>
                  <a:srgbClr val="D39025"/>
                </a:solidFill>
              </a:rPr>
              <a:t> </a:t>
            </a:r>
            <a:br>
              <a:rPr b="1" lang="fr-FR" sz="3200">
                <a:solidFill>
                  <a:srgbClr val="D39025"/>
                </a:solidFill>
              </a:rPr>
            </a:br>
            <a:br>
              <a:rPr b="1" lang="fr-FR" sz="3200">
                <a:solidFill>
                  <a:srgbClr val="D39025"/>
                </a:solidFill>
              </a:rPr>
            </a:br>
            <a:br>
              <a:rPr b="1" lang="fr-FR" sz="3200">
                <a:solidFill>
                  <a:srgbClr val="D39025"/>
                </a:solidFill>
              </a:rPr>
            </a:br>
            <a:endParaRPr/>
          </a:p>
        </p:txBody>
      </p:sp>
      <p:graphicFrame>
        <p:nvGraphicFramePr>
          <p:cNvPr id="109" name="Google Shape;109;p3"/>
          <p:cNvGraphicFramePr/>
          <p:nvPr/>
        </p:nvGraphicFramePr>
        <p:xfrm>
          <a:off x="1916090" y="40748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{CB652ABC-5730-4BFB-83F3-0ED7F912D467}</a:tableStyleId>
              </a:tblPr>
              <a:tblGrid>
                <a:gridCol w="2709325"/>
                <a:gridCol w="2709325"/>
                <a:gridCol w="27093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La collectivité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Les habitants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Les artisans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62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 Proposer une solution de rénovation performante innovante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 Proposer une offre ouverte à tout profil socio-économique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 Adapter l’enveloppe budgétaire des travaux et viser le niveau BBC</a:t>
                      </a:r>
                      <a:br>
                        <a:rPr lang="fr-FR" sz="1800" u="none" cap="none" strike="noStrike"/>
                      </a:br>
                      <a:br>
                        <a:rPr lang="fr-FR" sz="1800" u="none" cap="none" strike="noStrike"/>
                      </a:br>
                      <a:r>
                        <a:rPr lang="fr-FR" sz="1800" u="none" cap="none" strike="noStrike"/>
                        <a:t>- Éviter les malfaçons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 Développement de ses activités</a:t>
                      </a:r>
                      <a:br>
                        <a:rPr lang="fr-FR" sz="1800" u="none" cap="none" strike="noStrike"/>
                      </a:br>
                      <a:br>
                        <a:rPr lang="fr-FR" sz="1800" u="none" cap="none" strike="noStrike"/>
                      </a:br>
                      <a:r>
                        <a:rPr lang="fr-FR" sz="1800" u="none" cap="none" strike="noStrike"/>
                        <a:t>- Réorientation en fin de carrière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0" name="Google Shape;110;p3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Mise en œuvre du programme</a:t>
            </a:r>
            <a:endParaRPr i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9025"/>
              </a:buClr>
              <a:buSzPts val="2800"/>
              <a:buNone/>
            </a:pPr>
            <a:r>
              <a:rPr b="1" i="1" lang="fr-FR">
                <a:solidFill>
                  <a:srgbClr val="D39025"/>
                </a:solidFill>
              </a:rPr>
              <a:t>1) Rencontres et formation avec les artisans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Pour définir le </a:t>
            </a:r>
            <a:r>
              <a:rPr b="1" lang="fr-FR"/>
              <a:t>champs d’action </a:t>
            </a:r>
            <a:r>
              <a:rPr lang="fr-FR"/>
              <a:t>de l’auto-réhabilitation accompagnée, le </a:t>
            </a:r>
            <a:r>
              <a:rPr b="1" lang="fr-FR"/>
              <a:t>rôle</a:t>
            </a:r>
            <a:r>
              <a:rPr lang="fr-FR"/>
              <a:t> et la </a:t>
            </a:r>
            <a:r>
              <a:rPr b="1" lang="fr-FR"/>
              <a:t>responsabilité</a:t>
            </a:r>
            <a:r>
              <a:rPr lang="fr-FR"/>
              <a:t> de chacun.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Éclairer sur les </a:t>
            </a:r>
            <a:r>
              <a:rPr b="1" lang="fr-FR"/>
              <a:t>outils d’accompagnement</a:t>
            </a:r>
            <a:r>
              <a:rPr lang="fr-FR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Responsabilité et </a:t>
            </a:r>
            <a:r>
              <a:rPr b="1" lang="fr-FR"/>
              <a:t>assurance</a:t>
            </a:r>
            <a:r>
              <a:rPr lang="fr-FR"/>
              <a:t> dans le cadre d’un chantier accompagné.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Constituer un premier </a:t>
            </a:r>
            <a:r>
              <a:rPr b="1" lang="fr-FR"/>
              <a:t>réseau de coopération </a:t>
            </a:r>
            <a:r>
              <a:rPr lang="fr-FR"/>
              <a:t>entre des professionnels qui souhaitent diversifier leurs activités.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Mise en œuvre du programme</a:t>
            </a:r>
            <a:endParaRPr i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9025"/>
              </a:buClr>
              <a:buSzPts val="2800"/>
              <a:buNone/>
            </a:pPr>
            <a:r>
              <a:rPr b="1" i="1" lang="fr-FR">
                <a:solidFill>
                  <a:srgbClr val="D39025"/>
                </a:solidFill>
              </a:rPr>
              <a:t>2) Ateliers de sensibilisation et de formation des particuliers :</a:t>
            </a:r>
            <a:endParaRPr b="1" i="1">
              <a:solidFill>
                <a:srgbClr val="D3902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Des </a:t>
            </a:r>
            <a:r>
              <a:rPr b="1" lang="fr-FR"/>
              <a:t>ateliers de formation </a:t>
            </a:r>
            <a:r>
              <a:rPr lang="fr-FR"/>
              <a:t>et de </a:t>
            </a:r>
            <a:r>
              <a:rPr b="1" lang="fr-FR"/>
              <a:t>mise en pratique :</a:t>
            </a:r>
            <a:br>
              <a:rPr b="1" lang="fr-FR">
                <a:solidFill>
                  <a:srgbClr val="D39025"/>
                </a:solidFill>
              </a:rPr>
            </a:br>
            <a:r>
              <a:rPr lang="fr-FR"/>
              <a:t>- réflexions architecturales et patrimoniales</a:t>
            </a:r>
            <a:br>
              <a:rPr lang="fr-FR"/>
            </a:br>
            <a:r>
              <a:rPr lang="fr-FR"/>
              <a:t>- techniques d’isolation des parois</a:t>
            </a:r>
            <a:br>
              <a:rPr lang="fr-FR"/>
            </a:br>
            <a:r>
              <a:rPr lang="fr-FR"/>
              <a:t>- ventilation et étanchéité  à l’air</a:t>
            </a:r>
            <a:br>
              <a:rPr lang="fr-FR"/>
            </a:br>
            <a:r>
              <a:rPr lang="fr-FR"/>
              <a:t>- pose d’enduit chaux et terre</a:t>
            </a:r>
            <a:endParaRPr b="1">
              <a:solidFill>
                <a:srgbClr val="D39025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Dans les locaux des artisans, avec leurs outils et matériels.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Lors d’événements locaux ouverts au grand public.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Mise en œuvre du programme</a:t>
            </a:r>
            <a:endParaRPr i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838199" y="1825625"/>
            <a:ext cx="1094596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9025"/>
              </a:buClr>
              <a:buSzPts val="2800"/>
              <a:buNone/>
            </a:pPr>
            <a:r>
              <a:rPr b="1" i="1" lang="fr-FR">
                <a:solidFill>
                  <a:srgbClr val="D39025"/>
                </a:solidFill>
              </a:rPr>
              <a:t>3) Accompagnement des particuliers par l’artisan</a:t>
            </a:r>
            <a:endParaRPr b="1" i="1">
              <a:solidFill>
                <a:srgbClr val="D3902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Disponibilité des artisans lors des formations pour répondre</a:t>
            </a:r>
            <a:r>
              <a:rPr b="1" lang="fr-FR"/>
              <a:t> aux questions </a:t>
            </a:r>
            <a:r>
              <a:rPr lang="fr-FR"/>
              <a:t>des particuliers,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Conseils sur les méthodes de mise à œuvre et les écueils à éviter.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Un </a:t>
            </a:r>
            <a:r>
              <a:rPr b="1" lang="fr-FR"/>
              <a:t>accompagnement personnalisé </a:t>
            </a:r>
            <a:r>
              <a:rPr lang="fr-FR"/>
              <a:t>pour les projets des propriétaires :</a:t>
            </a:r>
            <a:br>
              <a:rPr lang="fr-FR"/>
            </a:br>
            <a:r>
              <a:rPr lang="fr-FR"/>
              <a:t>- conseils techniques</a:t>
            </a:r>
            <a:br>
              <a:rPr lang="fr-FR"/>
            </a:br>
            <a:r>
              <a:rPr lang="fr-FR"/>
              <a:t>- conseils sur le choix des matériaux</a:t>
            </a:r>
            <a:br>
              <a:rPr lang="fr-FR"/>
            </a:br>
            <a:r>
              <a:rPr lang="fr-FR"/>
              <a:t>- conseil sur la pose</a:t>
            </a:r>
            <a:br>
              <a:rPr lang="fr-FR"/>
            </a:br>
            <a:r>
              <a:rPr lang="fr-FR"/>
              <a:t>- conseil sur les règles de sécurité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/>
          <p:nvPr>
            <p:ph type="title"/>
          </p:nvPr>
        </p:nvSpPr>
        <p:spPr>
          <a:xfrm>
            <a:off x="838199" y="11838"/>
            <a:ext cx="111332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Bilan ARA 2019 dans le Sundgau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5 ateliers de formation et de mise en pratique réalisés entre juin et octobre 2019.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49 particuliers ont bénéficié des ateliers de formation.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79 personnes ont sollicité une information lors de la journée de sensibilisation pendant la fête de la nature à Altenach.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luc\Desktop\ARA Ateliers\Atelier Isoler ses combles\Photos atelier Isoler ses combles\20191026_113500.jpg"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2845" y="4078514"/>
            <a:ext cx="2846298" cy="1990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uc\Desktop\ARA Ateliers\Atelier ARA Enduits Altenach\20190707_132223.jpg" id="147" name="Google Shape;1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4119" y="4078513"/>
            <a:ext cx="2665824" cy="199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Bilan 2020 dans le Sundgau</a:t>
            </a: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4 ateliers de formation et de mise en pratique réalisés entre février et juin 2020.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113 particuliers ont bénéficié des ateliers de formation.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3828" y="3230120"/>
            <a:ext cx="4463143" cy="3347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-206829" y="-469774"/>
            <a:ext cx="12605657" cy="1894885"/>
          </a:xfrm>
          <a:prstGeom prst="rect">
            <a:avLst/>
          </a:prstGeom>
          <a:solidFill>
            <a:srgbClr val="D39024"/>
          </a:solidFill>
          <a:ln cap="flat" cmpd="sng" w="76200">
            <a:solidFill>
              <a:srgbClr val="D39024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>
            <p:ph type="title"/>
          </p:nvPr>
        </p:nvSpPr>
        <p:spPr>
          <a:xfrm>
            <a:off x="838199" y="11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i="1"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Bilan 2019 2020 dans le Sundgau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171" y="6201654"/>
            <a:ext cx="1235258" cy="4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609600" y="1582057"/>
            <a:ext cx="10744200" cy="459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fr-FR"/>
              <a:t>Un premier chantier d’auto-rénovation à Altkirch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Réalisation d’une isolation extérieure en panneau de laine de bois avec un enduit de finition à la chaux. (Septembre à novembre 2019)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luc\Desktop\ARA W Particuliers\Particuliers contacts projets\Projet Hoff Altkirch\Photos HOFF\20191008_093610.jpg" id="167" name="Google Shape;1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1615" y="3390527"/>
            <a:ext cx="3056934" cy="2811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uc\Desktop\ARA W Particuliers\Particuliers contacts projets\Projet Hoff Altkirch\Photos HOFF\20191008_093620.jpg" id="168" name="Google Shape;16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5999" y="3390526"/>
            <a:ext cx="3047320" cy="281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0" y="6550200"/>
            <a:ext cx="36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CCbySA EXPERENOS 2 - l’ARA au coeur de l’habitat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2019-08-23T08:32:39Z</dcterms:created>
  <dc:creator>Julien Afonso</dc:creator>
</cp:coreProperties>
</file>