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Ubuntu Medium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buntu" panose="020B0604020202020204" charset="0"/>
      <p:regular r:id="rId30"/>
      <p:bold r:id="rId31"/>
      <p:italic r:id="rId32"/>
      <p:boldItalic r:id="rId33"/>
    </p:embeddedFont>
    <p:embeddedFont>
      <p:font typeface="Ubuntu Condensed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40">
          <p15:clr>
            <a:srgbClr val="9AA0A6"/>
          </p15:clr>
        </p15:guide>
        <p15:guide id="2">
          <p15:clr>
            <a:srgbClr val="9AA0A6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93r5JqutZwVfXLoB2QG+6CPU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pos="340"/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0db2a7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180db2a7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80db2a70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g1180db2a70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80db2a70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1180db2a70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80db2a70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1180db2a70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80db2a70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1180db2a70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81ec6d2d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g1181ec6d2d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81ec6d2d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g1181ec6d2d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81ec6d2d3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g1181ec6d2d3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81ec6d2d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7" name="Google Shape;367;g1181ec6d2d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81ec6d2d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g1181ec6d2d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0db2a7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180db2a7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6ae70a4c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116ae70a4c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8290f360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6" name="Google Shape;126;g118290f360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0db2a70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1180db2a70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80db2a70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1180db2a70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80db2a70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1180db2a70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80db2a70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1180db2a70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80db2a70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g1180db2a70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180db2a705_0_0"/>
          <p:cNvPicPr preferRelativeResize="0"/>
          <p:nvPr/>
        </p:nvPicPr>
        <p:blipFill rotWithShape="1">
          <a:blip r:embed="rId3">
            <a:alphaModFix/>
          </a:blip>
          <a:srcRect l="1143" t="9" r="1152"/>
          <a:stretch/>
        </p:blipFill>
        <p:spPr>
          <a:xfrm>
            <a:off x="0" y="-65750"/>
            <a:ext cx="12192000" cy="69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180db2a705_0_0"/>
          <p:cNvSpPr txBox="1"/>
          <p:nvPr/>
        </p:nvSpPr>
        <p:spPr>
          <a:xfrm>
            <a:off x="3836400" y="4558450"/>
            <a:ext cx="3736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0" i="0" u="none" strike="noStrike" cap="none" dirty="0" smtClean="0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Lieu et date de l’intervention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86" name="Google Shape;86;g1180db2a705_0_0"/>
          <p:cNvSpPr txBox="1"/>
          <p:nvPr/>
        </p:nvSpPr>
        <p:spPr>
          <a:xfrm>
            <a:off x="2425950" y="3496450"/>
            <a:ext cx="6557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fr-FR" sz="57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Campus Réno</a:t>
            </a:r>
            <a:endParaRPr sz="57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Google Shape;87;g1180db2a705_0_0"/>
          <p:cNvSpPr txBox="1"/>
          <p:nvPr/>
        </p:nvSpPr>
        <p:spPr>
          <a:xfrm>
            <a:off x="2323800" y="4243950"/>
            <a:ext cx="30000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88" name="Google Shape;88;g1180db2a70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417" y="1739025"/>
            <a:ext cx="1106750" cy="14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180db2a70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9528" y="5594531"/>
            <a:ext cx="732300" cy="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180db2a705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6770" y="5594531"/>
            <a:ext cx="1481423" cy="73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25" y="5720161"/>
            <a:ext cx="983287" cy="478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80db2a705_0_107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231" name="Google Shape;231;g1180db2a705_0_107"/>
          <p:cNvSpPr txBox="1"/>
          <p:nvPr/>
        </p:nvSpPr>
        <p:spPr>
          <a:xfrm>
            <a:off x="546000" y="1170825"/>
            <a:ext cx="9303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Les conditions pour obtenir des aides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32" name="Google Shape;232;g1180db2a705_0_107"/>
          <p:cNvCxnSpPr/>
          <p:nvPr/>
        </p:nvCxnSpPr>
        <p:spPr>
          <a:xfrm>
            <a:off x="698400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4" name="Google Shape;234;g1180db2a705_0_107"/>
          <p:cNvPicPr preferRelativeResize="0"/>
          <p:nvPr/>
        </p:nvPicPr>
        <p:blipFill rotWithShape="1">
          <a:blip r:embed="rId3">
            <a:alphaModFix/>
          </a:blip>
          <a:srcRect t="-5433" r="3744" b="-7052"/>
          <a:stretch/>
        </p:blipFill>
        <p:spPr>
          <a:xfrm>
            <a:off x="7872100" y="1785725"/>
            <a:ext cx="3862700" cy="483192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5" name="Google Shape;235;g1180db2a705_0_107"/>
          <p:cNvSpPr txBox="1"/>
          <p:nvPr/>
        </p:nvSpPr>
        <p:spPr>
          <a:xfrm>
            <a:off x="698400" y="2309925"/>
            <a:ext cx="5791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Les aides sont déterminées par:</a:t>
            </a:r>
            <a:endParaRPr sz="18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FFAD7D"/>
                </a:solidFill>
                <a:latin typeface="Ubuntu"/>
                <a:ea typeface="Ubuntu"/>
                <a:cs typeface="Ubuntu"/>
                <a:sym typeface="Ubuntu"/>
              </a:rPr>
              <a:t>➜ </a:t>
            </a:r>
            <a:r>
              <a:rPr lang="fr-FR" sz="18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 nombre de personnes qui habitent le logement </a:t>
            </a:r>
            <a:endParaRPr sz="18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FFAD7D"/>
                </a:solidFill>
                <a:latin typeface="Ubuntu"/>
                <a:ea typeface="Ubuntu"/>
                <a:cs typeface="Ubuntu"/>
                <a:sym typeface="Ubuntu"/>
              </a:rPr>
              <a:t>➜ </a:t>
            </a:r>
            <a:r>
              <a:rPr lang="fr-FR" sz="18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leur revenu fiscal de référence  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1180db2a705_0_107"/>
          <p:cNvPicPr preferRelativeResize="0"/>
          <p:nvPr/>
        </p:nvPicPr>
        <p:blipFill rotWithShape="1">
          <a:blip r:embed="rId4">
            <a:alphaModFix/>
          </a:blip>
          <a:srcRect l="2087" t="97991" r="1665" b="-1103"/>
          <a:stretch/>
        </p:blipFill>
        <p:spPr>
          <a:xfrm rot="10800000">
            <a:off x="0" y="-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180db2a705_0_107"/>
          <p:cNvSpPr/>
          <p:nvPr/>
        </p:nvSpPr>
        <p:spPr>
          <a:xfrm>
            <a:off x="1618558" y="5861109"/>
            <a:ext cx="1673100" cy="982800"/>
          </a:xfrm>
          <a:prstGeom prst="rect">
            <a:avLst/>
          </a:prstGeom>
          <a:solidFill>
            <a:srgbClr val="D7DDFA">
              <a:alpha val="8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180db2a705_0_107"/>
          <p:cNvSpPr txBox="1"/>
          <p:nvPr/>
        </p:nvSpPr>
        <p:spPr>
          <a:xfrm>
            <a:off x="1634534" y="5936059"/>
            <a:ext cx="1830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1180db2a705_0_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54" y="5889483"/>
            <a:ext cx="1522893" cy="90885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180db2a705_0_107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FF8257"/>
          </a:solidFill>
          <a:ln w="19050" cap="flat" cmpd="sng">
            <a:solidFill>
              <a:srgbClr val="FF82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1180db2a705_0_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64" y="3760771"/>
            <a:ext cx="4504607" cy="2931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80db2a705_0_114"/>
          <p:cNvSpPr txBox="1"/>
          <p:nvPr/>
        </p:nvSpPr>
        <p:spPr>
          <a:xfrm>
            <a:off x="549719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247" name="Google Shape;247;g1180db2a705_0_114"/>
          <p:cNvSpPr txBox="1"/>
          <p:nvPr/>
        </p:nvSpPr>
        <p:spPr>
          <a:xfrm>
            <a:off x="549725" y="1170825"/>
            <a:ext cx="9303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Comment estimer le montant?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48" name="Google Shape;248;g1180db2a705_0_114"/>
          <p:cNvCxnSpPr/>
          <p:nvPr/>
        </p:nvCxnSpPr>
        <p:spPr>
          <a:xfrm>
            <a:off x="647800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9" name="Google Shape;249;g1180db2a705_0_114"/>
          <p:cNvPicPr preferRelativeResize="0"/>
          <p:nvPr/>
        </p:nvPicPr>
        <p:blipFill rotWithShape="1">
          <a:blip r:embed="rId3">
            <a:alphaModFix/>
          </a:blip>
          <a:srcRect l="2087" t="97991" r="1665" b="-1103"/>
          <a:stretch/>
        </p:blipFill>
        <p:spPr>
          <a:xfrm rot="10800000">
            <a:off x="0" y="-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180db2a705_0_114"/>
          <p:cNvSpPr/>
          <p:nvPr/>
        </p:nvSpPr>
        <p:spPr>
          <a:xfrm>
            <a:off x="8723200" y="5990475"/>
            <a:ext cx="2616300" cy="400200"/>
          </a:xfrm>
          <a:prstGeom prst="rect">
            <a:avLst/>
          </a:prstGeom>
          <a:solidFill>
            <a:srgbClr val="D7DDFA">
              <a:alpha val="8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180db2a705_0_114"/>
          <p:cNvSpPr txBox="1"/>
          <p:nvPr/>
        </p:nvSpPr>
        <p:spPr>
          <a:xfrm>
            <a:off x="8690938" y="6036672"/>
            <a:ext cx="268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un conseiller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1180db2a705_0_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200" y="2233725"/>
            <a:ext cx="2560625" cy="15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180db2a705_0_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626" y="2659942"/>
            <a:ext cx="2772600" cy="322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180db2a705_0_114"/>
          <p:cNvSpPr txBox="1"/>
          <p:nvPr/>
        </p:nvSpPr>
        <p:spPr>
          <a:xfrm>
            <a:off x="4204900" y="6155475"/>
            <a:ext cx="314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Il existe des outils en ligne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180db2a705_0_114"/>
          <p:cNvSpPr/>
          <p:nvPr/>
        </p:nvSpPr>
        <p:spPr>
          <a:xfrm>
            <a:off x="7809450" y="3979734"/>
            <a:ext cx="426300" cy="400200"/>
          </a:xfrm>
          <a:prstGeom prst="mathPlus">
            <a:avLst>
              <a:gd name="adj1" fmla="val 23520"/>
            </a:avLst>
          </a:prstGeom>
          <a:solidFill>
            <a:srgbClr val="FFA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g1180db2a705_0_114"/>
          <p:cNvCxnSpPr/>
          <p:nvPr/>
        </p:nvCxnSpPr>
        <p:spPr>
          <a:xfrm flipH="1">
            <a:off x="2910400" y="3512125"/>
            <a:ext cx="1294500" cy="6474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257" name="Google Shape;257;g1180db2a705_0_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3200" y="3949299"/>
            <a:ext cx="2594075" cy="19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180db2a705_0_114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FF8257"/>
          </a:solidFill>
          <a:ln w="19050" cap="flat" cmpd="sng">
            <a:solidFill>
              <a:srgbClr val="FF82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180db2a705_0_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180db2a705_0_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3" y="5880183"/>
            <a:ext cx="1522893" cy="90885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180db2a705_0_114"/>
          <p:cNvSpPr txBox="1"/>
          <p:nvPr/>
        </p:nvSpPr>
        <p:spPr>
          <a:xfrm>
            <a:off x="1651033" y="5973336"/>
            <a:ext cx="1830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1180db2a705_0_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7300" y="2462325"/>
            <a:ext cx="2784718" cy="35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1180db2a705_0_121"/>
          <p:cNvPicPr preferRelativeResize="0"/>
          <p:nvPr/>
        </p:nvPicPr>
        <p:blipFill rotWithShape="1">
          <a:blip r:embed="rId3">
            <a:alphaModFix/>
          </a:blip>
          <a:srcRect l="16784" r="21664"/>
          <a:stretch/>
        </p:blipFill>
        <p:spPr>
          <a:xfrm>
            <a:off x="6509950" y="2157525"/>
            <a:ext cx="5297118" cy="42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180db2a705_0_121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269" name="Google Shape;269;g1180db2a705_0_121"/>
          <p:cNvSpPr txBox="1"/>
          <p:nvPr/>
        </p:nvSpPr>
        <p:spPr>
          <a:xfrm>
            <a:off x="546000" y="1170825"/>
            <a:ext cx="4338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A retenir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70" name="Google Shape;270;g1180db2a705_0_121"/>
          <p:cNvCxnSpPr/>
          <p:nvPr/>
        </p:nvCxnSpPr>
        <p:spPr>
          <a:xfrm>
            <a:off x="698400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1" name="Google Shape;271;g1180db2a705_0_121"/>
          <p:cNvPicPr preferRelativeResize="0"/>
          <p:nvPr/>
        </p:nvPicPr>
        <p:blipFill rotWithShape="1">
          <a:blip r:embed="rId4">
            <a:alphaModFix/>
          </a:blip>
          <a:srcRect l="2087" t="97991" r="1665" b="-1103"/>
          <a:stretch/>
        </p:blipFill>
        <p:spPr>
          <a:xfrm rot="10800000">
            <a:off x="0" y="-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1180db2a705_0_121"/>
          <p:cNvSpPr/>
          <p:nvPr/>
        </p:nvSpPr>
        <p:spPr>
          <a:xfrm>
            <a:off x="3473100" y="5531550"/>
            <a:ext cx="3006900" cy="846900"/>
          </a:xfrm>
          <a:prstGeom prst="rect">
            <a:avLst/>
          </a:prstGeom>
          <a:solidFill>
            <a:srgbClr val="D7DDFA">
              <a:alpha val="8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180db2a705_0_121"/>
          <p:cNvSpPr txBox="1"/>
          <p:nvPr/>
        </p:nvSpPr>
        <p:spPr>
          <a:xfrm>
            <a:off x="3656647" y="5643900"/>
            <a:ext cx="338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Pour en savoir +</a:t>
            </a:r>
            <a:r>
              <a:rPr lang="fr-FR" sz="18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6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un conseiller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180db2a705_0_121"/>
          <p:cNvSpPr txBox="1"/>
          <p:nvPr/>
        </p:nvSpPr>
        <p:spPr>
          <a:xfrm>
            <a:off x="546000" y="2416100"/>
            <a:ext cx="5888100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France </a:t>
            </a:r>
            <a:r>
              <a:rPr lang="fr-FR" sz="1400" b="0" i="0" u="none" strike="noStrike" cap="none" dirty="0" err="1" smtClean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Rénov</a:t>
            </a:r>
            <a:r>
              <a:rPr lang="fr-FR" sz="1400" b="0" i="0" u="none" strike="noStrike" cap="none" dirty="0" smtClean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’, </a:t>
            </a: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permet aux particuliers de </a:t>
            </a:r>
            <a:r>
              <a:rPr lang="fr-FR" sz="1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faire des travaux </a:t>
            </a:r>
            <a:endParaRPr sz="1400" b="1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ayant des aides financières</a:t>
            </a: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via </a:t>
            </a:r>
            <a:r>
              <a:rPr lang="fr-FR" sz="1400" b="0" i="0" u="none" strike="noStrike" cap="none" dirty="0" smtClean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MaPrimeRénov’.</a:t>
            </a:r>
            <a:endParaRPr sz="14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Ce dispositif vous permet de </a:t>
            </a:r>
            <a:r>
              <a:rPr lang="fr-FR" sz="1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faire plus de travaux </a:t>
            </a: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dans </a:t>
            </a:r>
            <a:endParaRPr sz="14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logement et de</a:t>
            </a:r>
            <a:r>
              <a:rPr lang="fr-FR" sz="1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multiplier les chantiers </a:t>
            </a: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chez plusieurs clients.</a:t>
            </a:r>
            <a:endParaRPr sz="14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Cela </a:t>
            </a:r>
            <a:r>
              <a:rPr lang="fr-FR" sz="1400" b="0" i="0" u="none" strike="noStrike" cap="none" dirty="0" smtClean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permet aux clients </a:t>
            </a: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de </a:t>
            </a:r>
            <a:r>
              <a:rPr lang="fr-FR" sz="1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projeter dans une </a:t>
            </a:r>
            <a:r>
              <a:rPr lang="fr-FR" sz="1400" b="1" i="0" u="sng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rénovation globale </a:t>
            </a:r>
            <a:r>
              <a:rPr lang="fr-FR" sz="14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de son logement, avec plusieurs types de travaux (</a:t>
            </a:r>
            <a:r>
              <a:rPr lang="fr-FR" sz="1400" b="0" i="1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chauffage, isolation comble et mur, fenêtres, ventilation, production d’eau chaude…).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180db2a705_0_121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FF8257"/>
          </a:solidFill>
          <a:ln w="19050" cap="flat" cmpd="sng">
            <a:solidFill>
              <a:srgbClr val="FF82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180db2a705_0_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1180db2a705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257" y="3238574"/>
            <a:ext cx="771949" cy="77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180db2a705_0_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653" y="4952850"/>
            <a:ext cx="771950" cy="77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180db2a705_0_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8226" y="3469747"/>
            <a:ext cx="771950" cy="7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180db2a705_0_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6527" y="3957358"/>
            <a:ext cx="891380" cy="89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180db2a705_0_1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8505" y="5349843"/>
            <a:ext cx="638676" cy="63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180db2a705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521" y="5435709"/>
            <a:ext cx="737868" cy="73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180db2a705_0_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8207" y="4059334"/>
            <a:ext cx="737868" cy="73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180db2a705_0_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3359" y="4137860"/>
            <a:ext cx="737869" cy="73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180db2a705_0_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9676" y="5378620"/>
            <a:ext cx="852026" cy="85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1180db2a705_0_1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304" y="3308668"/>
            <a:ext cx="610479" cy="6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180db2a705_0_164"/>
          <p:cNvSpPr txBox="1"/>
          <p:nvPr/>
        </p:nvSpPr>
        <p:spPr>
          <a:xfrm>
            <a:off x="538569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292" name="Google Shape;292;g1180db2a705_0_164"/>
          <p:cNvSpPr txBox="1"/>
          <p:nvPr/>
        </p:nvSpPr>
        <p:spPr>
          <a:xfrm>
            <a:off x="538575" y="1170825"/>
            <a:ext cx="9303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Penser au groupement d’entreprises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93" name="Google Shape;293;g1180db2a705_0_164"/>
          <p:cNvCxnSpPr/>
          <p:nvPr/>
        </p:nvCxnSpPr>
        <p:spPr>
          <a:xfrm>
            <a:off x="690975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4" name="Google Shape;294;g1180db2a705_0_164"/>
          <p:cNvPicPr preferRelativeResize="0"/>
          <p:nvPr/>
        </p:nvPicPr>
        <p:blipFill rotWithShape="1">
          <a:blip r:embed="rId8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180db2a705_0_164"/>
          <p:cNvSpPr/>
          <p:nvPr/>
        </p:nvSpPr>
        <p:spPr>
          <a:xfrm>
            <a:off x="850800" y="3193973"/>
            <a:ext cx="999000" cy="9990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180db2a705_0_164"/>
          <p:cNvSpPr/>
          <p:nvPr/>
        </p:nvSpPr>
        <p:spPr>
          <a:xfrm>
            <a:off x="2332775" y="3928761"/>
            <a:ext cx="999000" cy="9990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180db2a705_0_164"/>
          <p:cNvSpPr/>
          <p:nvPr/>
        </p:nvSpPr>
        <p:spPr>
          <a:xfrm>
            <a:off x="1223487" y="4843960"/>
            <a:ext cx="999000" cy="9990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180db2a705_0_164"/>
          <p:cNvSpPr/>
          <p:nvPr/>
        </p:nvSpPr>
        <p:spPr>
          <a:xfrm>
            <a:off x="3814759" y="3356856"/>
            <a:ext cx="999000" cy="9990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180db2a705_0_164"/>
          <p:cNvSpPr/>
          <p:nvPr/>
        </p:nvSpPr>
        <p:spPr>
          <a:xfrm>
            <a:off x="3028392" y="5169758"/>
            <a:ext cx="999000" cy="9990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180db2a705_0_164"/>
          <p:cNvSpPr/>
          <p:nvPr/>
        </p:nvSpPr>
        <p:spPr>
          <a:xfrm>
            <a:off x="9463978" y="3715656"/>
            <a:ext cx="1513200" cy="15822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180db2a705_0_164"/>
          <p:cNvSpPr/>
          <p:nvPr/>
        </p:nvSpPr>
        <p:spPr>
          <a:xfrm>
            <a:off x="8534001" y="2966399"/>
            <a:ext cx="1513200" cy="15822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180db2a705_0_164"/>
          <p:cNvSpPr/>
          <p:nvPr/>
        </p:nvSpPr>
        <p:spPr>
          <a:xfrm>
            <a:off x="7604025" y="3715656"/>
            <a:ext cx="1513200" cy="15822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180db2a705_0_164"/>
          <p:cNvSpPr/>
          <p:nvPr/>
        </p:nvSpPr>
        <p:spPr>
          <a:xfrm>
            <a:off x="7968423" y="4856420"/>
            <a:ext cx="1513200" cy="15822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180db2a705_0_164"/>
          <p:cNvSpPr/>
          <p:nvPr/>
        </p:nvSpPr>
        <p:spPr>
          <a:xfrm>
            <a:off x="9099576" y="4856420"/>
            <a:ext cx="1513200" cy="15822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180db2a705_0_164"/>
          <p:cNvSpPr txBox="1"/>
          <p:nvPr/>
        </p:nvSpPr>
        <p:spPr>
          <a:xfrm>
            <a:off x="1387275" y="2455063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Entreprise RGE </a:t>
            </a:r>
            <a:endParaRPr sz="1800" b="0" i="0" u="none" strike="noStrike" cap="non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poste par poste</a:t>
            </a:r>
            <a:endParaRPr sz="1400" b="0" i="0" u="none" strike="noStrike" cap="non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306" name="Google Shape;306;g1180db2a705_0_164"/>
          <p:cNvSpPr txBox="1"/>
          <p:nvPr/>
        </p:nvSpPr>
        <p:spPr>
          <a:xfrm>
            <a:off x="7530300" y="2348550"/>
            <a:ext cx="359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Groupement d’entreprises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180db2a705_0_164"/>
          <p:cNvSpPr/>
          <p:nvPr/>
        </p:nvSpPr>
        <p:spPr>
          <a:xfrm>
            <a:off x="5505000" y="4215450"/>
            <a:ext cx="12942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A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180db2a705_0_164"/>
          <p:cNvSpPr/>
          <p:nvPr/>
        </p:nvSpPr>
        <p:spPr>
          <a:xfrm>
            <a:off x="738954" y="-15819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1180db2a705_0_16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180db2a705_0_16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332" y="5949147"/>
            <a:ext cx="1365244" cy="838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180db2a705_0_164"/>
          <p:cNvSpPr txBox="1"/>
          <p:nvPr/>
        </p:nvSpPr>
        <p:spPr>
          <a:xfrm>
            <a:off x="1500875" y="5986297"/>
            <a:ext cx="1830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81ec6d2d3_0_33"/>
          <p:cNvSpPr txBox="1"/>
          <p:nvPr/>
        </p:nvSpPr>
        <p:spPr>
          <a:xfrm>
            <a:off x="546002" y="759350"/>
            <a:ext cx="448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L’intérêt du groupement 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317" name="Google Shape;317;g1181ec6d2d3_0_33"/>
          <p:cNvSpPr txBox="1"/>
          <p:nvPr/>
        </p:nvSpPr>
        <p:spPr>
          <a:xfrm>
            <a:off x="1231951" y="1264068"/>
            <a:ext cx="10902600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Groupement </a:t>
            </a:r>
            <a:r>
              <a:rPr lang="fr-FR" sz="2400" b="1" i="0" u="none" strike="noStrike" cap="none" dirty="0" smtClean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d’entreprises,  une perspective d’avenir </a:t>
            </a:r>
            <a:r>
              <a:rPr lang="fr-FR" sz="24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professionnel</a:t>
            </a:r>
            <a:endParaRPr sz="24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18" name="Google Shape;318;g1181ec6d2d3_0_33"/>
          <p:cNvCxnSpPr/>
          <p:nvPr/>
        </p:nvCxnSpPr>
        <p:spPr>
          <a:xfrm>
            <a:off x="698400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9" name="Google Shape;319;g1181ec6d2d3_0_33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181ec6d2d3_0_33"/>
          <p:cNvSpPr txBox="1"/>
          <p:nvPr/>
        </p:nvSpPr>
        <p:spPr>
          <a:xfrm>
            <a:off x="698400" y="2293200"/>
            <a:ext cx="6189000" cy="3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Pour consommer peu, il faut faire de nombreux travaux 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et </a:t>
            </a:r>
            <a:r>
              <a:rPr lang="fr-FR" sz="15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on ne peut pas être bon dans tous les domaines.</a:t>
            </a:r>
            <a:endParaRPr sz="1500" b="1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Isolation des combles et du plancher bas.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Isolation des murs intérieur.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Isolations des murs par l'extérieur.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Ventilation.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Changement de système de chauffage (bois, granulés, électrique).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Production d’eau chaude (électrique ou solaire).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Ouvrant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Audit énergétique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CC"/>
              </a:buClr>
              <a:buSzPts val="1500"/>
              <a:buFont typeface="Ubuntu"/>
              <a:buChar char="-"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etc.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21" name="Google Shape;321;g1181ec6d2d3_0_33"/>
          <p:cNvPicPr preferRelativeResize="0"/>
          <p:nvPr/>
        </p:nvPicPr>
        <p:blipFill rotWithShape="1">
          <a:blip r:embed="rId4">
            <a:alphaModFix/>
          </a:blip>
          <a:srcRect r="9272"/>
          <a:stretch/>
        </p:blipFill>
        <p:spPr>
          <a:xfrm>
            <a:off x="5699531" y="2477142"/>
            <a:ext cx="6393925" cy="1748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181ec6d2d3_0_33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1181ec6d2d3_0_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181ec6d2d3_0_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6671" y="5856702"/>
            <a:ext cx="1233721" cy="822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181ec6d2d3_0_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6791" y="6059713"/>
            <a:ext cx="1421575" cy="58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1181ec6d2d3_0_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6784" y="5757065"/>
            <a:ext cx="1565953" cy="108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1181ec6d2d3_0_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712" y="5867781"/>
            <a:ext cx="1628377" cy="971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181ec6d2d3_0_33"/>
          <p:cNvSpPr txBox="1"/>
          <p:nvPr/>
        </p:nvSpPr>
        <p:spPr>
          <a:xfrm>
            <a:off x="1732089" y="5879899"/>
            <a:ext cx="1830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181ec6d2d3_0_96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L’intérêt du groupement 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334" name="Google Shape;334;g1181ec6d2d3_0_96"/>
          <p:cNvSpPr txBox="1"/>
          <p:nvPr/>
        </p:nvSpPr>
        <p:spPr>
          <a:xfrm>
            <a:off x="545994" y="1193684"/>
            <a:ext cx="1090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marché dans les années à venir</a:t>
            </a:r>
            <a:r>
              <a:rPr lang="fr-FR" sz="29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35" name="Google Shape;335;g1181ec6d2d3_0_96"/>
          <p:cNvCxnSpPr/>
          <p:nvPr/>
        </p:nvCxnSpPr>
        <p:spPr>
          <a:xfrm>
            <a:off x="687250" y="19669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6" name="Google Shape;336;g1181ec6d2d3_0_96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181ec6d2d3_0_96"/>
          <p:cNvSpPr/>
          <p:nvPr/>
        </p:nvSpPr>
        <p:spPr>
          <a:xfrm>
            <a:off x="7854297" y="4575954"/>
            <a:ext cx="3363900" cy="536100"/>
          </a:xfrm>
          <a:prstGeom prst="rect">
            <a:avLst/>
          </a:prstGeom>
          <a:solidFill>
            <a:srgbClr val="FFA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Entre 2030 et 2050</a:t>
            </a:r>
            <a:endParaRPr sz="16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8" name="Google Shape;338;g1181ec6d2d3_0_96"/>
          <p:cNvSpPr/>
          <p:nvPr/>
        </p:nvSpPr>
        <p:spPr>
          <a:xfrm>
            <a:off x="917901" y="4575954"/>
            <a:ext cx="3363900" cy="536100"/>
          </a:xfrm>
          <a:prstGeom prst="rect">
            <a:avLst/>
          </a:prstGeom>
          <a:solidFill>
            <a:srgbClr val="FFA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Avant 2022</a:t>
            </a:r>
            <a:endParaRPr sz="16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9" name="Google Shape;339;g1181ec6d2d3_0_96"/>
          <p:cNvSpPr/>
          <p:nvPr/>
        </p:nvSpPr>
        <p:spPr>
          <a:xfrm>
            <a:off x="4386099" y="4575954"/>
            <a:ext cx="3363900" cy="536100"/>
          </a:xfrm>
          <a:prstGeom prst="rect">
            <a:avLst/>
          </a:prstGeom>
          <a:solidFill>
            <a:srgbClr val="FFA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Entre 2022 et 2030</a:t>
            </a:r>
            <a:endParaRPr sz="16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0" name="Google Shape;340;g1181ec6d2d3_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00127">
            <a:off x="4162333" y="4100103"/>
            <a:ext cx="245057" cy="245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g1181ec6d2d3_0_96"/>
          <p:cNvCxnSpPr/>
          <p:nvPr/>
        </p:nvCxnSpPr>
        <p:spPr>
          <a:xfrm rot="10800000">
            <a:off x="4284863" y="3533075"/>
            <a:ext cx="0" cy="856800"/>
          </a:xfrm>
          <a:prstGeom prst="straightConnector1">
            <a:avLst/>
          </a:prstGeom>
          <a:noFill/>
          <a:ln w="9525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g1181ec6d2d3_0_96"/>
          <p:cNvSpPr txBox="1"/>
          <p:nvPr/>
        </p:nvSpPr>
        <p:spPr>
          <a:xfrm>
            <a:off x="4284862" y="3141120"/>
            <a:ext cx="3264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2022 </a:t>
            </a:r>
            <a:endParaRPr sz="1600" b="1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environ 59 000 entreprises RGE</a:t>
            </a:r>
            <a:endParaRPr sz="1300" b="0" i="1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3" name="Google Shape;343;g1181ec6d2d3_0_96"/>
          <p:cNvSpPr txBox="1"/>
          <p:nvPr/>
        </p:nvSpPr>
        <p:spPr>
          <a:xfrm>
            <a:off x="1023100" y="5292095"/>
            <a:ext cx="287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70 000</a:t>
            </a:r>
            <a:r>
              <a:rPr lang="fr-FR" sz="2000" b="0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 chantiers </a:t>
            </a:r>
            <a:endParaRPr sz="2000" b="0" i="0" u="none" strike="noStrike" cap="none" dirty="0">
              <a:solidFill>
                <a:srgbClr val="FF82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de rénovation / an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181ec6d2d3_0_96"/>
          <p:cNvSpPr txBox="1"/>
          <p:nvPr/>
        </p:nvSpPr>
        <p:spPr>
          <a:xfrm>
            <a:off x="4558800" y="5180292"/>
            <a:ext cx="287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370 000</a:t>
            </a:r>
            <a:r>
              <a:rPr lang="fr-FR" sz="2000" b="0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 chantiers </a:t>
            </a:r>
            <a:endParaRPr sz="2000" b="0" i="0" u="none" strike="noStrike" cap="none" dirty="0">
              <a:solidFill>
                <a:srgbClr val="FF82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de rénovation / an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181ec6d2d3_0_96"/>
          <p:cNvSpPr txBox="1"/>
          <p:nvPr/>
        </p:nvSpPr>
        <p:spPr>
          <a:xfrm>
            <a:off x="8097747" y="5180292"/>
            <a:ext cx="287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700 000</a:t>
            </a:r>
            <a:r>
              <a:rPr lang="fr-FR" sz="2000" b="0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 chantiers </a:t>
            </a:r>
            <a:endParaRPr sz="2000" b="0" i="0" u="none" strike="noStrike" cap="none" dirty="0">
              <a:solidFill>
                <a:srgbClr val="FF82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8257"/>
                </a:solidFill>
                <a:latin typeface="Calibri"/>
                <a:ea typeface="Calibri"/>
                <a:cs typeface="Calibri"/>
                <a:sym typeface="Calibri"/>
              </a:rPr>
              <a:t>de rénovation / an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181ec6d2d3_0_96"/>
          <p:cNvSpPr txBox="1"/>
          <p:nvPr/>
        </p:nvSpPr>
        <p:spPr>
          <a:xfrm>
            <a:off x="644700" y="2105682"/>
            <a:ext cx="1090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0" i="1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Objectifs de l’Etat pour la rénovation globale</a:t>
            </a:r>
            <a:r>
              <a:rPr lang="fr-FR" sz="3400" b="0" i="1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3400" b="0" i="1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7" name="Google Shape;347;g1181ec6d2d3_0_96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1181ec6d2d3_0_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1181ec6d2d3_0_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077528"/>
            <a:ext cx="1108527" cy="66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81ec6d2d3_6_6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L’intérêt du groupement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355" name="Google Shape;355;g1181ec6d2d3_6_6"/>
          <p:cNvSpPr txBox="1"/>
          <p:nvPr/>
        </p:nvSpPr>
        <p:spPr>
          <a:xfrm>
            <a:off x="546000" y="1170825"/>
            <a:ext cx="109026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Objectif de l’Etat pour 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la rénovation globale d’ici 2050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6" name="Google Shape;356;g1181ec6d2d3_6_6"/>
          <p:cNvCxnSpPr/>
          <p:nvPr/>
        </p:nvCxnSpPr>
        <p:spPr>
          <a:xfrm>
            <a:off x="677950" y="2622675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7" name="Google Shape;357;g1181ec6d2d3_6_6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181ec6d2d3_6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0025" y="2932775"/>
            <a:ext cx="4884324" cy="33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1181ec6d2d3_6_6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g1181ec6d2d3_6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1181ec6d2d3_6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12" y="5867782"/>
            <a:ext cx="1469715" cy="87713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1181ec6d2d3_6_6"/>
          <p:cNvSpPr txBox="1"/>
          <p:nvPr/>
        </p:nvSpPr>
        <p:spPr>
          <a:xfrm>
            <a:off x="1633000" y="5968075"/>
            <a:ext cx="5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1181ec6d2d3_6_6"/>
          <p:cNvSpPr txBox="1"/>
          <p:nvPr/>
        </p:nvSpPr>
        <p:spPr>
          <a:xfrm>
            <a:off x="1662400" y="5877904"/>
            <a:ext cx="1502086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700" b="1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500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500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2" y="3034729"/>
            <a:ext cx="6495511" cy="16362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81ec6d2d3_0_86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L’intérêt du groupement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370" name="Google Shape;370;g1181ec6d2d3_0_86"/>
          <p:cNvSpPr txBox="1"/>
          <p:nvPr/>
        </p:nvSpPr>
        <p:spPr>
          <a:xfrm>
            <a:off x="546000" y="1170825"/>
            <a:ext cx="10902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Quels sont les métiers qui gravitent autour de vous ?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71" name="Google Shape;371;g1181ec6d2d3_0_86"/>
          <p:cNvCxnSpPr/>
          <p:nvPr/>
        </p:nvCxnSpPr>
        <p:spPr>
          <a:xfrm>
            <a:off x="698400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2" name="Google Shape;372;g1181ec6d2d3_0_86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1181ec6d2d3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3042" y="5072874"/>
            <a:ext cx="1410941" cy="135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181ec6d2d3_0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9330" y="4553585"/>
            <a:ext cx="1845752" cy="167369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181ec6d2d3_0_86"/>
          <p:cNvSpPr/>
          <p:nvPr/>
        </p:nvSpPr>
        <p:spPr>
          <a:xfrm>
            <a:off x="5012625" y="2420300"/>
            <a:ext cx="1673700" cy="1673700"/>
          </a:xfrm>
          <a:prstGeom prst="ellipse">
            <a:avLst/>
          </a:prstGeom>
          <a:solidFill>
            <a:srgbClr val="FFA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1181ec6d2d3_0_86"/>
          <p:cNvSpPr/>
          <p:nvPr/>
        </p:nvSpPr>
        <p:spPr>
          <a:xfrm rot="-1625090">
            <a:off x="3568635" y="4793944"/>
            <a:ext cx="1759903" cy="1759903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181ec6d2d3_0_86"/>
          <p:cNvSpPr/>
          <p:nvPr/>
        </p:nvSpPr>
        <p:spPr>
          <a:xfrm>
            <a:off x="6690879" y="4204367"/>
            <a:ext cx="2372100" cy="23721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1181ec6d2d3_0_86"/>
          <p:cNvPicPr preferRelativeResize="0"/>
          <p:nvPr/>
        </p:nvPicPr>
        <p:blipFill rotWithShape="1">
          <a:blip r:embed="rId6">
            <a:alphaModFix/>
          </a:blip>
          <a:srcRect l="10019" t="17784" r="40936" b="9804"/>
          <a:stretch/>
        </p:blipFill>
        <p:spPr>
          <a:xfrm>
            <a:off x="1139455" y="3293475"/>
            <a:ext cx="2046970" cy="18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181ec6d2d3_0_86"/>
          <p:cNvSpPr/>
          <p:nvPr/>
        </p:nvSpPr>
        <p:spPr>
          <a:xfrm>
            <a:off x="890250" y="2833651"/>
            <a:ext cx="2621400" cy="26214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1181ec6d2d3_0_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7950" y="3103000"/>
            <a:ext cx="2240651" cy="12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181ec6d2d3_0_86"/>
          <p:cNvSpPr/>
          <p:nvPr/>
        </p:nvSpPr>
        <p:spPr>
          <a:xfrm rot="676514">
            <a:off x="9435449" y="2833577"/>
            <a:ext cx="1845826" cy="1845826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181ec6d2d3_0_86"/>
          <p:cNvSpPr txBox="1"/>
          <p:nvPr/>
        </p:nvSpPr>
        <p:spPr>
          <a:xfrm>
            <a:off x="5119125" y="2957675"/>
            <a:ext cx="1460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FR" sz="25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Artisan</a:t>
            </a:r>
            <a:endParaRPr sz="25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83" name="Google Shape;383;g1181ec6d2d3_0_86"/>
          <p:cNvCxnSpPr>
            <a:endCxn id="382" idx="1"/>
          </p:cNvCxnSpPr>
          <p:nvPr/>
        </p:nvCxnSpPr>
        <p:spPr>
          <a:xfrm rot="10800000" flipH="1">
            <a:off x="3418125" y="3242375"/>
            <a:ext cx="1701000" cy="437400"/>
          </a:xfrm>
          <a:prstGeom prst="straightConnector1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4" name="Google Shape;384;g1181ec6d2d3_0_86"/>
          <p:cNvCxnSpPr>
            <a:stCxn id="376" idx="7"/>
            <a:endCxn id="375" idx="3"/>
          </p:cNvCxnSpPr>
          <p:nvPr/>
        </p:nvCxnSpPr>
        <p:spPr>
          <a:xfrm rot="10800000" flipH="1">
            <a:off x="4719267" y="3849010"/>
            <a:ext cx="538500" cy="987600"/>
          </a:xfrm>
          <a:prstGeom prst="straightConnector1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5" name="Google Shape;385;g1181ec6d2d3_0_86"/>
          <p:cNvCxnSpPr>
            <a:stCxn id="377" idx="1"/>
            <a:endCxn id="375" idx="5"/>
          </p:cNvCxnSpPr>
          <p:nvPr/>
        </p:nvCxnSpPr>
        <p:spPr>
          <a:xfrm rot="10800000">
            <a:off x="6441265" y="3848853"/>
            <a:ext cx="597000" cy="702900"/>
          </a:xfrm>
          <a:prstGeom prst="straightConnector1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6" name="Google Shape;386;g1181ec6d2d3_0_86"/>
          <p:cNvCxnSpPr>
            <a:stCxn id="381" idx="2"/>
            <a:endCxn id="375" idx="6"/>
          </p:cNvCxnSpPr>
          <p:nvPr/>
        </p:nvCxnSpPr>
        <p:spPr>
          <a:xfrm rot="10800000">
            <a:off x="6686362" y="3257140"/>
            <a:ext cx="2766900" cy="318900"/>
          </a:xfrm>
          <a:prstGeom prst="straightConnector1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g1181ec6d2d3_0_86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g1181ec6d2d3_0_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1181ec6d2d3_0_8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712" y="5867781"/>
            <a:ext cx="1494429" cy="89188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1181ec6d2d3_0_86"/>
          <p:cNvSpPr txBox="1"/>
          <p:nvPr/>
        </p:nvSpPr>
        <p:spPr>
          <a:xfrm>
            <a:off x="1706425" y="5777175"/>
            <a:ext cx="1307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700" b="1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50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50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g1181ec6d2d3_0_64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181ec6d2d3_0_64"/>
          <p:cNvSpPr txBox="1"/>
          <p:nvPr/>
        </p:nvSpPr>
        <p:spPr>
          <a:xfrm>
            <a:off x="2071263" y="1211825"/>
            <a:ext cx="7497900" cy="2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Vous participez activement à rénover</a:t>
            </a: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le parc de logement en France, 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vous êtes </a:t>
            </a:r>
            <a:r>
              <a:rPr lang="fr-FR" sz="15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actif dans la transition écologique et les économies d’énergie. </a:t>
            </a:r>
            <a:endParaRPr sz="15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Les conseillers France Rénov et les fédérations de bâtiments</a:t>
            </a:r>
            <a:r>
              <a:rPr lang="fr-FR" sz="15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sont là </a:t>
            </a:r>
            <a:endParaRPr sz="15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pour vous accompagner</a:t>
            </a: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dans la mise en place de votre projet d’avenir. 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Des soirées seront organisées dans ce sens.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Des rencontres avec des professionnels </a:t>
            </a: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qui gravitent autour de vous comme 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les « futurs » agents immobilier, architectes, banques, notaires vous seront proposées pour commencer à faire votre réseau.</a:t>
            </a:r>
            <a:endParaRPr sz="1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97" name="Google Shape;397;g1181ec6d2d3_0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11864">
            <a:off x="4774576" y="5094342"/>
            <a:ext cx="2091257" cy="124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181ec6d2d3_0_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49287">
            <a:off x="10251899" y="4763412"/>
            <a:ext cx="1129290" cy="168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181ec6d2d3_0_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050" y="4947283"/>
            <a:ext cx="1162073" cy="116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181ec6d2d3_0_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0283" y="5127502"/>
            <a:ext cx="2105539" cy="10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181ec6d2d3_0_64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g1181ec6d2d3_0_6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605">
            <a:off x="2139877" y="5034735"/>
            <a:ext cx="1845546" cy="8972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"/>
          <p:cNvPicPr preferRelativeResize="0"/>
          <p:nvPr/>
        </p:nvPicPr>
        <p:blipFill rotWithShape="1">
          <a:blip r:embed="rId3">
            <a:alphaModFix/>
          </a:blip>
          <a:srcRect l="2087" t="97991" r="1665" b="-1103"/>
          <a:stretch/>
        </p:blipFill>
        <p:spPr>
          <a:xfrm rot="10800000">
            <a:off x="0" y="-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"/>
          <p:cNvSpPr txBox="1"/>
          <p:nvPr/>
        </p:nvSpPr>
        <p:spPr>
          <a:xfrm>
            <a:off x="545994" y="759350"/>
            <a:ext cx="3264900" cy="5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 V2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410" name="Google Shape;410;p2"/>
          <p:cNvSpPr txBox="1"/>
          <p:nvPr/>
        </p:nvSpPr>
        <p:spPr>
          <a:xfrm>
            <a:off x="1705725" y="2016475"/>
            <a:ext cx="93030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A la suite de l’installation de sa PAC A/E,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votre client vous demande si il peut avoir aussi des aides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pour son isolation des combles, changer ses fenêtres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et faire une ITE?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Il vous demande aussi le montant des aides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et si vous connaissez des entreprises pour faire les chantiers.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11" name="Google Shape;411;p2"/>
          <p:cNvCxnSpPr/>
          <p:nvPr/>
        </p:nvCxnSpPr>
        <p:spPr>
          <a:xfrm>
            <a:off x="1460400" y="2204225"/>
            <a:ext cx="0" cy="284730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2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FF8257"/>
          </a:solidFill>
          <a:ln w="19050" cap="flat" cmpd="sng">
            <a:solidFill>
              <a:srgbClr val="FF82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901909"/>
            <a:ext cx="1602012" cy="95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80db2a705_0_17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 quelques mots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97" name="Google Shape;97;g1180db2a705_0_17"/>
          <p:cNvSpPr txBox="1"/>
          <p:nvPr/>
        </p:nvSpPr>
        <p:spPr>
          <a:xfrm>
            <a:off x="546000" y="1170825"/>
            <a:ext cx="5950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Qu’est ce que France Rénov?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8" name="Google Shape;98;g1180db2a705_0_17"/>
          <p:cNvCxnSpPr/>
          <p:nvPr/>
        </p:nvCxnSpPr>
        <p:spPr>
          <a:xfrm>
            <a:off x="659825" y="21190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g1180db2a705_0_17"/>
          <p:cNvPicPr preferRelativeResize="0"/>
          <p:nvPr/>
        </p:nvPicPr>
        <p:blipFill rotWithShape="1">
          <a:blip r:embed="rId3">
            <a:alphaModFix/>
          </a:blip>
          <a:srcRect l="26730" t="92071" r="1779" b="3518"/>
          <a:stretch/>
        </p:blipFill>
        <p:spPr>
          <a:xfrm rot="10800000">
            <a:off x="-2" y="-19049"/>
            <a:ext cx="12211052" cy="36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180db2a705_0_17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180db2a705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180db2a705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354" y="2193047"/>
            <a:ext cx="6806825" cy="32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180db2a705_0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6525" y="6024948"/>
            <a:ext cx="1624826" cy="7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180db2a705_0_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57400" y="6092348"/>
            <a:ext cx="732300" cy="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00" y="6182449"/>
            <a:ext cx="1135644" cy="552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ae70a4cc_0_3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 quelques mots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11" name="Google Shape;111;g116ae70a4cc_0_3"/>
          <p:cNvSpPr txBox="1"/>
          <p:nvPr/>
        </p:nvSpPr>
        <p:spPr>
          <a:xfrm>
            <a:off x="546000" y="1170825"/>
            <a:ext cx="5950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Qu’est ce que France Rénov?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2" name="Google Shape;112;g116ae70a4cc_0_3"/>
          <p:cNvCxnSpPr/>
          <p:nvPr/>
        </p:nvCxnSpPr>
        <p:spPr>
          <a:xfrm>
            <a:off x="659825" y="21190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g116ae70a4cc_0_3"/>
          <p:cNvSpPr txBox="1"/>
          <p:nvPr/>
        </p:nvSpPr>
        <p:spPr>
          <a:xfrm>
            <a:off x="1249125" y="2547125"/>
            <a:ext cx="45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Un réseau national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" name="Google Shape;114;g116ae70a4cc_0_3"/>
          <p:cNvSpPr txBox="1"/>
          <p:nvPr/>
        </p:nvSpPr>
        <p:spPr>
          <a:xfrm>
            <a:off x="-2850" y="3468575"/>
            <a:ext cx="45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Service public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5" name="Google Shape;115;g116ae70a4cc_0_3"/>
          <p:cNvSpPr txBox="1"/>
          <p:nvPr/>
        </p:nvSpPr>
        <p:spPr>
          <a:xfrm>
            <a:off x="1530300" y="4390025"/>
            <a:ext cx="45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Conseil pour les pros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6" name="Google Shape;116;g116ae70a4cc_0_3"/>
          <p:cNvSpPr txBox="1"/>
          <p:nvPr/>
        </p:nvSpPr>
        <p:spPr>
          <a:xfrm>
            <a:off x="850800" y="5357550"/>
            <a:ext cx="4591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Conseil neutre et gratuit pour vos clients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7" name="Google Shape;117;g116ae70a4cc_0_3"/>
          <p:cNvPicPr preferRelativeResize="0"/>
          <p:nvPr/>
        </p:nvPicPr>
        <p:blipFill rotWithShape="1">
          <a:blip r:embed="rId3">
            <a:alphaModFix/>
          </a:blip>
          <a:srcRect l="26730" t="92071" r="1779" b="3518"/>
          <a:stretch/>
        </p:blipFill>
        <p:spPr>
          <a:xfrm rot="10800000">
            <a:off x="-2" y="-19049"/>
            <a:ext cx="12211052" cy="36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16ae70a4cc_0_3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116ae70a4cc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16ae70a4cc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0325" y="1864075"/>
            <a:ext cx="6127350" cy="34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16ae70a4cc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5401" y="6198227"/>
            <a:ext cx="648022" cy="62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16ae70a4cc_0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7233" y="6166110"/>
            <a:ext cx="1568048" cy="69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72" y="6311164"/>
            <a:ext cx="1058757" cy="514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18290f3608_0_2"/>
          <p:cNvPicPr preferRelativeResize="0"/>
          <p:nvPr/>
        </p:nvPicPr>
        <p:blipFill rotWithShape="1">
          <a:blip r:embed="rId3">
            <a:alphaModFix/>
          </a:blip>
          <a:srcRect l="26730" t="92071" r="1779" b="3518"/>
          <a:stretch/>
        </p:blipFill>
        <p:spPr>
          <a:xfrm rot="10800000">
            <a:off x="-2" y="-19049"/>
            <a:ext cx="12211052" cy="36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18290f3608_0_2"/>
          <p:cNvSpPr txBox="1"/>
          <p:nvPr/>
        </p:nvSpPr>
        <p:spPr>
          <a:xfrm>
            <a:off x="539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 quelques mots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30" name="Google Shape;130;g118290f3608_0_2"/>
          <p:cNvSpPr txBox="1"/>
          <p:nvPr/>
        </p:nvSpPr>
        <p:spPr>
          <a:xfrm>
            <a:off x="540000" y="1170825"/>
            <a:ext cx="5950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Qu’est-ce que France Rénov?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31" name="Google Shape;131;g118290f3608_0_2"/>
          <p:cNvCxnSpPr/>
          <p:nvPr/>
        </p:nvCxnSpPr>
        <p:spPr>
          <a:xfrm>
            <a:off x="653825" y="21190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g118290f3608_0_2"/>
          <p:cNvSpPr txBox="1"/>
          <p:nvPr/>
        </p:nvSpPr>
        <p:spPr>
          <a:xfrm>
            <a:off x="653825" y="2617725"/>
            <a:ext cx="53568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France </a:t>
            </a:r>
            <a:r>
              <a:rPr lang="fr-FR" sz="2000" b="0" i="0" u="none" strike="noStrike" cap="none" dirty="0" err="1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Rénov</a:t>
            </a: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 accompagne les particuliers dans leurs projets de travaux, avec </a:t>
            </a: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un objectif de rénovation globale. </a:t>
            </a: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Lors des </a:t>
            </a:r>
            <a:r>
              <a:rPr lang="fr-FR" sz="2000" b="0" i="0" u="none" strike="noStrike" cap="none" dirty="0" smtClean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chantiers, </a:t>
            </a: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France </a:t>
            </a:r>
            <a:r>
              <a:rPr lang="fr-FR" sz="2000" b="0" i="0" u="none" strike="noStrike" cap="none" dirty="0" err="1" smtClean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Rénov</a:t>
            </a:r>
            <a:r>
              <a:rPr lang="fr-FR" sz="2000" b="0" i="0" u="none" strike="noStrike" cap="none" dirty="0" smtClean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’ </a:t>
            </a: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soutient </a:t>
            </a:r>
            <a:r>
              <a:rPr lang="fr-FR" sz="2000" b="0" i="0" u="none" strike="noStrike" cap="none" dirty="0" smtClean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financièrement les travaux </a:t>
            </a: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via </a:t>
            </a:r>
            <a:r>
              <a:rPr lang="fr-FR" sz="2000" b="0" i="0" u="none" strike="noStrike" cap="none" dirty="0" smtClean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MaPrimeRénov’. </a:t>
            </a: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C’est aussi un dispositif au </a:t>
            </a: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service des professionnels. </a:t>
            </a:r>
            <a:endParaRPr sz="2000" b="0" i="0" u="none" strike="noStrike" cap="none" dirty="0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33" name="Google Shape;133;g118290f3608_0_2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118290f3608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18290f3608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8642" y="1946504"/>
            <a:ext cx="6127350" cy="34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18290f3608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8074" y="6111200"/>
            <a:ext cx="1471583" cy="66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18290f3608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19657" y="6092887"/>
            <a:ext cx="630529" cy="68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86" y="6215658"/>
            <a:ext cx="1065806" cy="518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180db2a705_0_39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180db2a705_0_39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 quoi ça peut vous servir ?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45" name="Google Shape;145;g1180db2a705_0_39"/>
          <p:cNvSpPr txBox="1"/>
          <p:nvPr/>
        </p:nvSpPr>
        <p:spPr>
          <a:xfrm>
            <a:off x="546000" y="1170825"/>
            <a:ext cx="59502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Quel rapport entre 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cette image et votre métier?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46" name="Google Shape;146;g1180db2a705_0_39"/>
          <p:cNvCxnSpPr/>
          <p:nvPr/>
        </p:nvCxnSpPr>
        <p:spPr>
          <a:xfrm>
            <a:off x="546000" y="30334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7" name="Google Shape;147;g1180db2a705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0" y="-49037"/>
            <a:ext cx="4667252" cy="6956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180db2a705_0_39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1180db2a705_0_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180db2a705_0_76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180db2a705_0_76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 quoi ça peut vous servir ?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56" name="Google Shape;156;g1180db2a705_0_76"/>
          <p:cNvSpPr txBox="1"/>
          <p:nvPr/>
        </p:nvSpPr>
        <p:spPr>
          <a:xfrm>
            <a:off x="546000" y="1170825"/>
            <a:ext cx="59502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Quel rapport entre cette image et votre métier?</a:t>
            </a:r>
            <a:endParaRPr sz="33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57" name="Google Shape;157;g1180db2a705_0_76"/>
          <p:cNvCxnSpPr/>
          <p:nvPr/>
        </p:nvCxnSpPr>
        <p:spPr>
          <a:xfrm>
            <a:off x="622200" y="30334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g1180db2a705_0_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0" y="-49037"/>
            <a:ext cx="4667252" cy="6956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180db2a705_0_76"/>
          <p:cNvSpPr txBox="1"/>
          <p:nvPr/>
        </p:nvSpPr>
        <p:spPr>
          <a:xfrm>
            <a:off x="2724150" y="3420975"/>
            <a:ext cx="169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Froid?</a:t>
            </a:r>
            <a:endParaRPr sz="2600" b="0" i="0" u="none" strike="noStrike" cap="non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0" name="Google Shape;160;g1180db2a705_0_76"/>
          <p:cNvSpPr txBox="1"/>
          <p:nvPr/>
        </p:nvSpPr>
        <p:spPr>
          <a:xfrm>
            <a:off x="5181600" y="3840825"/>
            <a:ext cx="203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Humidité?</a:t>
            </a:r>
            <a:endParaRPr sz="2600" b="0" i="0" u="none" strike="noStrike" cap="none">
              <a:solidFill>
                <a:srgbClr val="1526CC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1" name="Google Shape;161;g1180db2a705_0_76"/>
          <p:cNvSpPr txBox="1"/>
          <p:nvPr/>
        </p:nvSpPr>
        <p:spPr>
          <a:xfrm>
            <a:off x="628650" y="4472025"/>
            <a:ext cx="432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Chauffage en panne?</a:t>
            </a:r>
            <a:r>
              <a:rPr lang="fr-F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80db2a705_0_76"/>
          <p:cNvSpPr txBox="1"/>
          <p:nvPr/>
        </p:nvSpPr>
        <p:spPr>
          <a:xfrm>
            <a:off x="3743400" y="5179425"/>
            <a:ext cx="432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Courant d’air?</a:t>
            </a:r>
            <a:r>
              <a:rPr lang="fr-F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180db2a705_0_76"/>
          <p:cNvSpPr txBox="1"/>
          <p:nvPr/>
        </p:nvSpPr>
        <p:spPr>
          <a:xfrm>
            <a:off x="981150" y="5963025"/>
            <a:ext cx="432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0" i="0" u="none" strike="noStrike" cap="none">
                <a:solidFill>
                  <a:srgbClr val="1526CC"/>
                </a:solidFill>
                <a:latin typeface="Ubuntu Medium"/>
                <a:ea typeface="Ubuntu Medium"/>
                <a:cs typeface="Ubuntu Medium"/>
                <a:sym typeface="Ubuntu Medium"/>
              </a:rPr>
              <a:t>Besoin de travaux? </a:t>
            </a:r>
            <a:r>
              <a:rPr lang="fr-F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180db2a705_0_76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1180db2a705_0_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180db2a705_0_53"/>
          <p:cNvPicPr preferRelativeResize="0"/>
          <p:nvPr/>
        </p:nvPicPr>
        <p:blipFill rotWithShape="1">
          <a:blip r:embed="rId3">
            <a:alphaModFix/>
          </a:blip>
          <a:srcRect l="1972" t="91839" r="1779" b="3518"/>
          <a:stretch/>
        </p:blipFill>
        <p:spPr>
          <a:xfrm rot="10800000">
            <a:off x="0" y="-1905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180db2a705_0_53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A quoi ça peut vous servir ?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172" name="Google Shape;172;g1180db2a705_0_53"/>
          <p:cNvSpPr txBox="1"/>
          <p:nvPr/>
        </p:nvSpPr>
        <p:spPr>
          <a:xfrm>
            <a:off x="546000" y="1170825"/>
            <a:ext cx="5950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3" name="Google Shape;173;g1180db2a705_0_53"/>
          <p:cNvSpPr txBox="1"/>
          <p:nvPr/>
        </p:nvSpPr>
        <p:spPr>
          <a:xfrm>
            <a:off x="3002100" y="3236338"/>
            <a:ext cx="45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Rénovation du chauffage 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4" name="Google Shape;174;g1180db2a705_0_53"/>
          <p:cNvSpPr txBox="1"/>
          <p:nvPr/>
        </p:nvSpPr>
        <p:spPr>
          <a:xfrm>
            <a:off x="-40950" y="4238975"/>
            <a:ext cx="45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Rénovation isolation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5" name="Google Shape;175;g1180db2a705_0_53"/>
          <p:cNvSpPr txBox="1"/>
          <p:nvPr/>
        </p:nvSpPr>
        <p:spPr>
          <a:xfrm>
            <a:off x="3870550" y="5749950"/>
            <a:ext cx="45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Rénovation fenêtres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6" name="Google Shape;176;g1180db2a705_0_53"/>
          <p:cNvSpPr txBox="1"/>
          <p:nvPr/>
        </p:nvSpPr>
        <p:spPr>
          <a:xfrm>
            <a:off x="4503600" y="4469625"/>
            <a:ext cx="308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Aide financière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" name="Google Shape;177;g1180db2a705_0_53"/>
          <p:cNvSpPr txBox="1"/>
          <p:nvPr/>
        </p:nvSpPr>
        <p:spPr>
          <a:xfrm>
            <a:off x="1654500" y="5442600"/>
            <a:ext cx="297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Ubuntu"/>
                <a:ea typeface="Ubuntu"/>
                <a:cs typeface="Ubuntu"/>
                <a:sym typeface="Ubuntu"/>
              </a:rPr>
              <a:t>Maprim’rénov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8" name="Google Shape;178;g1180db2a705_0_53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1526CC"/>
          </a:solidFill>
          <a:ln w="19050" cap="flat" cmpd="sng">
            <a:solidFill>
              <a:srgbClr val="152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1180db2a705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180db2a705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5946" y="-19052"/>
            <a:ext cx="4366054" cy="68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80db2a705_0_53"/>
          <p:cNvSpPr txBox="1"/>
          <p:nvPr/>
        </p:nvSpPr>
        <p:spPr>
          <a:xfrm>
            <a:off x="1338300" y="1899538"/>
            <a:ext cx="3891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Calibri"/>
                <a:ea typeface="Calibri"/>
                <a:cs typeface="Calibri"/>
                <a:sym typeface="Calibri"/>
              </a:rPr>
              <a:t>Rénovation Global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180db2a705_0_53"/>
          <p:cNvSpPr txBox="1"/>
          <p:nvPr/>
        </p:nvSpPr>
        <p:spPr>
          <a:xfrm>
            <a:off x="4760950" y="2003075"/>
            <a:ext cx="370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Calibri"/>
                <a:ea typeface="Calibri"/>
                <a:cs typeface="Calibri"/>
                <a:sym typeface="Calibri"/>
              </a:rPr>
              <a:t>Audit énergétique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180db2a705_0_53"/>
          <p:cNvSpPr txBox="1"/>
          <p:nvPr/>
        </p:nvSpPr>
        <p:spPr>
          <a:xfrm>
            <a:off x="90750" y="2728000"/>
            <a:ext cx="208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-FR" sz="2600" b="1" i="0" u="none" strike="noStrike" cap="none">
                <a:solidFill>
                  <a:schemeClr val="lt1"/>
                </a:solidFill>
                <a:highlight>
                  <a:srgbClr val="FFAD7D"/>
                </a:highlight>
                <a:latin typeface="Calibri"/>
                <a:ea typeface="Calibri"/>
                <a:cs typeface="Calibri"/>
                <a:sym typeface="Calibri"/>
              </a:rPr>
              <a:t>Norme BBC</a:t>
            </a:r>
            <a:endParaRPr sz="2600" b="1" i="0" u="none" strike="noStrike" cap="none">
              <a:solidFill>
                <a:schemeClr val="lt1"/>
              </a:solidFill>
              <a:highlight>
                <a:srgbClr val="FFAD7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1180db2a705_0_89"/>
          <p:cNvPicPr preferRelativeResize="0"/>
          <p:nvPr/>
        </p:nvPicPr>
        <p:blipFill rotWithShape="1">
          <a:blip r:embed="rId3">
            <a:alphaModFix/>
          </a:blip>
          <a:srcRect l="2087" t="97991" r="1665" b="-1103"/>
          <a:stretch/>
        </p:blipFill>
        <p:spPr>
          <a:xfrm rot="10800000">
            <a:off x="0" y="-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180db2a705_0_89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201" name="Google Shape;201;g1180db2a705_0_89"/>
          <p:cNvSpPr txBox="1"/>
          <p:nvPr/>
        </p:nvSpPr>
        <p:spPr>
          <a:xfrm>
            <a:off x="1705725" y="2016475"/>
            <a:ext cx="93030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A la suite de l’installation de sa PAC A/E,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votre client vous demande si il peut avoir aussi des aides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pour son isolation des combles, changer ses fenêtres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et faire une ITE?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Il vous demande aussi le montant des aides 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2500" b="0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et si vous connaissez des entreprises pour faire les chantiers.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02" name="Google Shape;202;g1180db2a705_0_89"/>
          <p:cNvCxnSpPr/>
          <p:nvPr/>
        </p:nvCxnSpPr>
        <p:spPr>
          <a:xfrm>
            <a:off x="1460400" y="2204225"/>
            <a:ext cx="0" cy="284730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g1180db2a705_0_89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FF8257"/>
          </a:solidFill>
          <a:ln w="19050" cap="flat" cmpd="sng">
            <a:solidFill>
              <a:srgbClr val="FF82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180db2a705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3;g1180db2a705_0_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96" y="6063916"/>
            <a:ext cx="1153309" cy="7640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1;g1180db2a705_0_99"/>
          <p:cNvSpPr/>
          <p:nvPr/>
        </p:nvSpPr>
        <p:spPr>
          <a:xfrm>
            <a:off x="1167907" y="6063916"/>
            <a:ext cx="1430913" cy="764032"/>
          </a:xfrm>
          <a:prstGeom prst="rect">
            <a:avLst/>
          </a:prstGeom>
          <a:solidFill>
            <a:srgbClr val="D7DDFA">
              <a:alpha val="8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31951" y="6074160"/>
            <a:ext cx="13668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800"/>
            </a:pPr>
            <a:r>
              <a:rPr lang="fr-FR" sz="1600" b="1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600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pPr lvl="0">
              <a:buSzPts val="1800"/>
            </a:pPr>
            <a:r>
              <a:rPr lang="fr-FR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</a:p>
          <a:p>
            <a:pPr lvl="0">
              <a:buSzPts val="1800"/>
            </a:pPr>
            <a:r>
              <a:rPr lang="fr-FR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lang="fr-FR" sz="7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1180db2a705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6773" y="2957725"/>
            <a:ext cx="2282702" cy="19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180db2a705_0_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75" y="2540525"/>
            <a:ext cx="3503904" cy="23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180db2a705_0_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2049" y="3251475"/>
            <a:ext cx="2460625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180db2a705_0_99"/>
          <p:cNvSpPr txBox="1"/>
          <p:nvPr/>
        </p:nvSpPr>
        <p:spPr>
          <a:xfrm>
            <a:off x="545994" y="759350"/>
            <a:ext cx="326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FFAD7D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Mise en situation</a:t>
            </a:r>
            <a:endParaRPr sz="2000" b="0" i="0" u="none" strike="noStrike" cap="none">
              <a:solidFill>
                <a:srgbClr val="FFAD7D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214" name="Google Shape;214;g1180db2a705_0_99"/>
          <p:cNvSpPr txBox="1"/>
          <p:nvPr/>
        </p:nvSpPr>
        <p:spPr>
          <a:xfrm>
            <a:off x="546000" y="1170825"/>
            <a:ext cx="5607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300" b="1" i="0" u="none" strike="noStrike" cap="none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Les aides existantes</a:t>
            </a:r>
            <a:endParaRPr sz="2500" b="0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15" name="Google Shape;215;g1180db2a705_0_99"/>
          <p:cNvCxnSpPr/>
          <p:nvPr/>
        </p:nvCxnSpPr>
        <p:spPr>
          <a:xfrm>
            <a:off x="698400" y="2042800"/>
            <a:ext cx="639900" cy="0"/>
          </a:xfrm>
          <a:prstGeom prst="straightConnector1">
            <a:avLst/>
          </a:prstGeom>
          <a:noFill/>
          <a:ln w="7620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g1180db2a705_0_99"/>
          <p:cNvSpPr txBox="1"/>
          <p:nvPr/>
        </p:nvSpPr>
        <p:spPr>
          <a:xfrm>
            <a:off x="2288225" y="2309913"/>
            <a:ext cx="401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0" i="0" u="none" strike="noStrike" cap="none">
                <a:solidFill>
                  <a:srgbClr val="FF8257"/>
                </a:solidFill>
                <a:latin typeface="Ubuntu"/>
                <a:ea typeface="Ubuntu"/>
                <a:cs typeface="Ubuntu"/>
                <a:sym typeface="Ubuntu"/>
              </a:rPr>
              <a:t>Possibilité de cumuler </a:t>
            </a:r>
            <a:endParaRPr sz="1700" b="0" i="0" u="none" strike="noStrike" cap="none">
              <a:solidFill>
                <a:srgbClr val="FF825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0" i="0" u="none" strike="noStrike" cap="none">
                <a:solidFill>
                  <a:srgbClr val="FF8257"/>
                </a:solidFill>
                <a:latin typeface="Ubuntu"/>
                <a:ea typeface="Ubuntu"/>
                <a:cs typeface="Ubuntu"/>
                <a:sym typeface="Ubuntu"/>
              </a:rPr>
              <a:t>plusieurs aides </a:t>
            </a:r>
            <a:endParaRPr sz="1700" b="0" i="0" u="none" strike="noStrike" cap="none">
              <a:solidFill>
                <a:srgbClr val="FF82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1180db2a705_0_99"/>
          <p:cNvPicPr preferRelativeResize="0"/>
          <p:nvPr/>
        </p:nvPicPr>
        <p:blipFill rotWithShape="1">
          <a:blip r:embed="rId6">
            <a:alphaModFix/>
          </a:blip>
          <a:srcRect l="2087" t="97991" r="1665" b="-1103"/>
          <a:stretch/>
        </p:blipFill>
        <p:spPr>
          <a:xfrm rot="10800000">
            <a:off x="0" y="-1"/>
            <a:ext cx="12192000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180db2a705_0_99"/>
          <p:cNvSpPr/>
          <p:nvPr/>
        </p:nvSpPr>
        <p:spPr>
          <a:xfrm>
            <a:off x="850800" y="2763300"/>
            <a:ext cx="3165600" cy="23139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180db2a705_0_99"/>
          <p:cNvSpPr/>
          <p:nvPr/>
        </p:nvSpPr>
        <p:spPr>
          <a:xfrm>
            <a:off x="4587861" y="2763300"/>
            <a:ext cx="3165600" cy="23139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180db2a705_0_99"/>
          <p:cNvSpPr/>
          <p:nvPr/>
        </p:nvSpPr>
        <p:spPr>
          <a:xfrm>
            <a:off x="8324897" y="2763300"/>
            <a:ext cx="3165600" cy="2313900"/>
          </a:xfrm>
          <a:prstGeom prst="ellipse">
            <a:avLst/>
          </a:prstGeom>
          <a:noFill/>
          <a:ln w="19050" cap="flat" cmpd="sng">
            <a:solidFill>
              <a:srgbClr val="FFAD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180db2a705_0_99"/>
          <p:cNvSpPr/>
          <p:nvPr/>
        </p:nvSpPr>
        <p:spPr>
          <a:xfrm>
            <a:off x="1676550" y="5875200"/>
            <a:ext cx="1673100" cy="982800"/>
          </a:xfrm>
          <a:prstGeom prst="rect">
            <a:avLst/>
          </a:prstGeom>
          <a:solidFill>
            <a:srgbClr val="D7DDFA">
              <a:alpha val="8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180db2a705_0_99"/>
          <p:cNvSpPr txBox="1"/>
          <p:nvPr/>
        </p:nvSpPr>
        <p:spPr>
          <a:xfrm>
            <a:off x="1612246" y="6042300"/>
            <a:ext cx="18309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 b="1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En savoir +</a:t>
            </a:r>
            <a:r>
              <a:rPr lang="fr-FR" sz="17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Se diriger vers </a:t>
            </a:r>
            <a:endParaRPr sz="1500" b="0" i="0" u="none" strike="noStrike" cap="none" dirty="0">
              <a:solidFill>
                <a:srgbClr val="1526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1526CC"/>
                </a:solidFill>
                <a:latin typeface="Ubuntu"/>
                <a:ea typeface="Ubuntu"/>
                <a:cs typeface="Ubuntu"/>
                <a:sym typeface="Ubuntu"/>
              </a:rPr>
              <a:t>un conseiller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180db2a705_0_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53" y="5896359"/>
            <a:ext cx="1522893" cy="908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180db2a705_0_99"/>
          <p:cNvSpPr/>
          <p:nvPr/>
        </p:nvSpPr>
        <p:spPr>
          <a:xfrm>
            <a:off x="728275" y="0"/>
            <a:ext cx="693300" cy="702600"/>
          </a:xfrm>
          <a:prstGeom prst="ellipse">
            <a:avLst/>
          </a:prstGeom>
          <a:solidFill>
            <a:srgbClr val="FF8257"/>
          </a:solidFill>
          <a:ln w="19050" cap="flat" cmpd="sng">
            <a:solidFill>
              <a:srgbClr val="FF82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1180db2a705_0_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7901" y="145549"/>
            <a:ext cx="314050" cy="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750</Words>
  <Application>Microsoft Office PowerPoint</Application>
  <PresentationFormat>Grand écran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Ubuntu Medium</vt:lpstr>
      <vt:lpstr>Calibri</vt:lpstr>
      <vt:lpstr>Arial</vt:lpstr>
      <vt:lpstr>Ubuntu</vt:lpstr>
      <vt:lpstr>Ubuntu Condensed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EIE3</dc:creator>
  <cp:lastModifiedBy>Benoît HESLOT</cp:lastModifiedBy>
  <cp:revision>12</cp:revision>
  <dcterms:created xsi:type="dcterms:W3CDTF">2022-02-09T14:01:56Z</dcterms:created>
  <dcterms:modified xsi:type="dcterms:W3CDTF">2023-04-20T11:57:58Z</dcterms:modified>
</cp:coreProperties>
</file>